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5"/>
  </p:notesMasterIdLst>
  <p:handoutMasterIdLst>
    <p:handoutMasterId r:id="rId36"/>
  </p:handoutMasterIdLst>
  <p:sldIdLst>
    <p:sldId id="394" r:id="rId5"/>
    <p:sldId id="383" r:id="rId6"/>
    <p:sldId id="384" r:id="rId7"/>
    <p:sldId id="398" r:id="rId8"/>
    <p:sldId id="386" r:id="rId9"/>
    <p:sldId id="388" r:id="rId10"/>
    <p:sldId id="392" r:id="rId11"/>
    <p:sldId id="393" r:id="rId12"/>
    <p:sldId id="403" r:id="rId13"/>
    <p:sldId id="404" r:id="rId14"/>
    <p:sldId id="407" r:id="rId15"/>
    <p:sldId id="405" r:id="rId16"/>
    <p:sldId id="406" r:id="rId17"/>
    <p:sldId id="408" r:id="rId18"/>
    <p:sldId id="385" r:id="rId19"/>
    <p:sldId id="389" r:id="rId20"/>
    <p:sldId id="390" r:id="rId21"/>
    <p:sldId id="391" r:id="rId22"/>
    <p:sldId id="395" r:id="rId23"/>
    <p:sldId id="397" r:id="rId24"/>
    <p:sldId id="399" r:id="rId25"/>
    <p:sldId id="400" r:id="rId26"/>
    <p:sldId id="401" r:id="rId27"/>
    <p:sldId id="402" r:id="rId28"/>
    <p:sldId id="409" r:id="rId29"/>
    <p:sldId id="410" r:id="rId30"/>
    <p:sldId id="411" r:id="rId31"/>
    <p:sldId id="412" r:id="rId32"/>
    <p:sldId id="413" r:id="rId33"/>
    <p:sldId id="414" r:id="rId34"/>
  </p:sldIdLst>
  <p:sldSz cx="12192000" cy="6858000"/>
  <p:notesSz cx="9388475" cy="7102475"/>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D0D75F-644F-46ED-9F9E-D2643DC465C0}">
          <p14:sldIdLst>
            <p14:sldId id="394"/>
          </p14:sldIdLst>
        </p14:section>
        <p14:section name="Microsoft PowerBI" id="{13061375-0511-4B89-87E4-96CC648F47E9}">
          <p14:sldIdLst>
            <p14:sldId id="383"/>
            <p14:sldId id="384"/>
            <p14:sldId id="398"/>
          </p14:sldIdLst>
        </p14:section>
        <p14:section name="Microsoft Excel" id="{F63CD316-221D-43BA-A2B1-8007BD82439D}">
          <p14:sldIdLst>
            <p14:sldId id="386"/>
            <p14:sldId id="388"/>
            <p14:sldId id="392"/>
            <p14:sldId id="393"/>
            <p14:sldId id="403"/>
            <p14:sldId id="404"/>
            <p14:sldId id="407"/>
            <p14:sldId id="405"/>
            <p14:sldId id="406"/>
            <p14:sldId id="408"/>
          </p14:sldIdLst>
        </p14:section>
        <p14:section name="Protege" id="{8A3142D0-A0C3-4494-B6D0-CFCEBCF63796}">
          <p14:sldIdLst>
            <p14:sldId id="385"/>
            <p14:sldId id="389"/>
            <p14:sldId id="390"/>
            <p14:sldId id="391"/>
            <p14:sldId id="395"/>
            <p14:sldId id="397"/>
            <p14:sldId id="399"/>
            <p14:sldId id="400"/>
          </p14:sldIdLst>
        </p14:section>
        <p14:section name="Program Development" id="{AFD7A143-D67D-4ECB-A98B-0FF1649ED9AB}">
          <p14:sldIdLst>
            <p14:sldId id="401"/>
            <p14:sldId id="402"/>
          </p14:sldIdLst>
        </p14:section>
        <p14:section name="Shortcut" id="{1BA98A15-6AEB-482A-A1A5-DE77A9209B39}">
          <p14:sldIdLst>
            <p14:sldId id="409"/>
            <p14:sldId id="410"/>
            <p14:sldId id="411"/>
            <p14:sldId id="412"/>
          </p14:sldIdLst>
        </p14:section>
        <p14:section name="new info" id="{1D949444-DA0C-4BE6-BCDE-C74C99A0E812}">
          <p14:sldIdLst>
            <p14:sldId id="413"/>
            <p14:sldId id="4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72" autoAdjust="0"/>
  </p:normalViewPr>
  <p:slideViewPr>
    <p:cSldViewPr snapToGrid="0">
      <p:cViewPr varScale="1">
        <p:scale>
          <a:sx n="46" d="100"/>
          <a:sy n="46" d="100"/>
        </p:scale>
        <p:origin x="48" y="774"/>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0" d="100"/>
        <a:sy n="100" d="100"/>
      </p:scale>
      <p:origin x="0" y="-7398"/>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11/10/2025</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11/10/2025</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372527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5793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21</a:t>
            </a:fld>
            <a:endParaRPr lang="en-US" dirty="0"/>
          </a:p>
        </p:txBody>
      </p:sp>
    </p:spTree>
    <p:extLst>
      <p:ext uri="{BB962C8B-B14F-4D97-AF65-F5344CB8AC3E}">
        <p14:creationId xmlns:p14="http://schemas.microsoft.com/office/powerpoint/2010/main" val="40163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22</a:t>
            </a:fld>
            <a:endParaRPr lang="en-US" dirty="0"/>
          </a:p>
        </p:txBody>
      </p:sp>
    </p:spTree>
    <p:extLst>
      <p:ext uri="{BB962C8B-B14F-4D97-AF65-F5344CB8AC3E}">
        <p14:creationId xmlns:p14="http://schemas.microsoft.com/office/powerpoint/2010/main" val="9682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4DF1-3564-9EF2-06D7-3436320D2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9F7AF-845E-7C05-ECC1-8D020C218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4DE4F-4BEA-299E-F720-E3519B968551}"/>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5E368BCF-2F7A-F7C8-D149-A61D15B3311C}"/>
              </a:ext>
            </a:extLst>
          </p:cNvPr>
          <p:cNvSpPr>
            <a:spLocks noGrp="1"/>
          </p:cNvSpPr>
          <p:nvPr>
            <p:ph type="sldNum" sz="quarter" idx="10"/>
          </p:nvPr>
        </p:nvSpPr>
        <p:spPr/>
        <p:txBody>
          <a:bodyPr/>
          <a:lstStyle/>
          <a:p>
            <a:fld id="{4CBCEA92-F142-4D57-B507-37BDAF44710C}" type="slidenum">
              <a:rPr lang="en-US" smtClean="0"/>
              <a:t>23</a:t>
            </a:fld>
            <a:endParaRPr lang="en-US" dirty="0"/>
          </a:p>
        </p:txBody>
      </p:sp>
    </p:spTree>
    <p:extLst>
      <p:ext uri="{BB962C8B-B14F-4D97-AF65-F5344CB8AC3E}">
        <p14:creationId xmlns:p14="http://schemas.microsoft.com/office/powerpoint/2010/main" val="397735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3C6-586B-59E0-914D-4950F6BC7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B368A-77F6-5C61-B61A-E9480BBDF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5954F-0B14-F95B-AC2A-E1B9BB4596A9}"/>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B4305847-3F41-46A7-C1F6-7CD03826538E}"/>
              </a:ext>
            </a:extLst>
          </p:cNvPr>
          <p:cNvSpPr>
            <a:spLocks noGrp="1"/>
          </p:cNvSpPr>
          <p:nvPr>
            <p:ph type="sldNum" sz="quarter" idx="10"/>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166607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6640-BE44-4F01-8925-2A0B619BB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1245C-9C4E-4CBD-7AB6-C0A4CFD91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EB0DA-0210-7176-B694-EE2FBD828A8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4ECD928D-920A-2EB3-02A3-AB701A808974}"/>
              </a:ext>
            </a:extLst>
          </p:cNvPr>
          <p:cNvSpPr>
            <a:spLocks noGrp="1"/>
          </p:cNvSpPr>
          <p:nvPr>
            <p:ph type="sldNum" sz="quarter" idx="10"/>
          </p:nvPr>
        </p:nvSpPr>
        <p:spPr/>
        <p:txBody>
          <a:bodyPr/>
          <a:lstStyle/>
          <a:p>
            <a:fld id="{4CBCEA92-F142-4D57-B507-37BDAF44710C}" type="slidenum">
              <a:rPr lang="en-US" smtClean="0"/>
              <a:t>25</a:t>
            </a:fld>
            <a:endParaRPr lang="en-US" dirty="0"/>
          </a:p>
        </p:txBody>
      </p:sp>
    </p:spTree>
    <p:extLst>
      <p:ext uri="{BB962C8B-B14F-4D97-AF65-F5344CB8AC3E}">
        <p14:creationId xmlns:p14="http://schemas.microsoft.com/office/powerpoint/2010/main" val="130837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8095E-1FBF-49F5-08A7-85BB0BBA4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DCEFA-AD97-35BE-6655-1A8438A59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979E3-1CBD-CCC1-D9B8-6329FC0FF385}"/>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9D1A4A4-8831-AE53-9B66-ACD9587F1020}"/>
              </a:ext>
            </a:extLst>
          </p:cNvPr>
          <p:cNvSpPr>
            <a:spLocks noGrp="1"/>
          </p:cNvSpPr>
          <p:nvPr>
            <p:ph type="sldNum" sz="quarter" idx="10"/>
          </p:nvPr>
        </p:nvSpPr>
        <p:spPr/>
        <p:txBody>
          <a:bodyPr/>
          <a:lstStyle/>
          <a:p>
            <a:fld id="{4CBCEA92-F142-4D57-B507-37BDAF44710C}" type="slidenum">
              <a:rPr lang="en-US" smtClean="0"/>
              <a:t>26</a:t>
            </a:fld>
            <a:endParaRPr lang="en-US" dirty="0"/>
          </a:p>
        </p:txBody>
      </p:sp>
    </p:spTree>
    <p:extLst>
      <p:ext uri="{BB962C8B-B14F-4D97-AF65-F5344CB8AC3E}">
        <p14:creationId xmlns:p14="http://schemas.microsoft.com/office/powerpoint/2010/main" val="425637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7E43-8846-CFA5-1942-349F0E539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5891A-E1A7-F43D-6CB8-D8839DE62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D957-62AB-DFE9-4B85-A23C8BBCDDD7}"/>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CC6CB1B-DDA0-9FA7-DEDC-4354AC3C1546}"/>
              </a:ext>
            </a:extLst>
          </p:cNvPr>
          <p:cNvSpPr>
            <a:spLocks noGrp="1"/>
          </p:cNvSpPr>
          <p:nvPr>
            <p:ph type="sldNum" sz="quarter" idx="10"/>
          </p:nvPr>
        </p:nvSpPr>
        <p:spPr/>
        <p:txBody>
          <a:bodyPr/>
          <a:lstStyle/>
          <a:p>
            <a:fld id="{4CBCEA92-F142-4D57-B507-37BDAF44710C}" type="slidenum">
              <a:rPr lang="en-US" smtClean="0"/>
              <a:t>27</a:t>
            </a:fld>
            <a:endParaRPr lang="en-US" dirty="0"/>
          </a:p>
        </p:txBody>
      </p:sp>
    </p:spTree>
    <p:extLst>
      <p:ext uri="{BB962C8B-B14F-4D97-AF65-F5344CB8AC3E}">
        <p14:creationId xmlns:p14="http://schemas.microsoft.com/office/powerpoint/2010/main" val="192369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997F4-7299-6F24-E7B9-B97F89535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56EC7-0EBD-232F-30B4-C75FBAFCA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98C44F-6182-9364-38B5-827C8C8A1AED}"/>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77583A9-0131-9FEE-3C93-9358E81EC315}"/>
              </a:ext>
            </a:extLst>
          </p:cNvPr>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312735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FA42B-C79C-0CCF-16F2-FD2BCCBF6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DC2DF-1973-D7AD-2DF0-46AA80019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B7169-8B58-C19A-F2CC-6C28A1E3DA16}"/>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F61B19F1-2D55-4B62-6634-9926AB17DD24}"/>
              </a:ext>
            </a:extLst>
          </p:cNvPr>
          <p:cNvSpPr>
            <a:spLocks noGrp="1"/>
          </p:cNvSpPr>
          <p:nvPr>
            <p:ph type="sldNum" sz="quarter" idx="10"/>
          </p:nvPr>
        </p:nvSpPr>
        <p:spPr/>
        <p:txBody>
          <a:bodyPr/>
          <a:lstStyle/>
          <a:p>
            <a:fld id="{4CBCEA92-F142-4D57-B507-37BDAF44710C}" type="slidenum">
              <a:rPr lang="en-US" smtClean="0"/>
              <a:t>29</a:t>
            </a:fld>
            <a:endParaRPr lang="en-US" dirty="0"/>
          </a:p>
        </p:txBody>
      </p:sp>
    </p:spTree>
    <p:extLst>
      <p:ext uri="{BB962C8B-B14F-4D97-AF65-F5344CB8AC3E}">
        <p14:creationId xmlns:p14="http://schemas.microsoft.com/office/powerpoint/2010/main" val="228253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ACA5C-B6BE-CB22-64F0-C254E4180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884B0-88A8-72F4-D622-426EEF752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F4676-4549-37F6-9358-F066E22090A3}"/>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C2C4ABCD-FA8C-5DC8-9FC2-F5E47C567742}"/>
              </a:ext>
            </a:extLst>
          </p:cNvPr>
          <p:cNvSpPr>
            <a:spLocks noGrp="1"/>
          </p:cNvSpPr>
          <p:nvPr>
            <p:ph type="sldNum" sz="quarter" idx="10"/>
          </p:nvPr>
        </p:nvSpPr>
        <p:spPr/>
        <p:txBody>
          <a:bodyPr/>
          <a:lstStyle/>
          <a:p>
            <a:fld id="{4CBCEA92-F142-4D57-B507-37BDAF44710C}" type="slidenum">
              <a:rPr lang="en-US" smtClean="0"/>
              <a:t>30</a:t>
            </a:fld>
            <a:endParaRPr lang="en-US" dirty="0"/>
          </a:p>
        </p:txBody>
      </p:sp>
    </p:spTree>
    <p:extLst>
      <p:ext uri="{BB962C8B-B14F-4D97-AF65-F5344CB8AC3E}">
        <p14:creationId xmlns:p14="http://schemas.microsoft.com/office/powerpoint/2010/main" val="27890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215859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1390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429457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835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389919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t>‹#›</a:t>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github.com/yasenstar/ontology/blob/main/working/mooc-test.rdf" TargetMode="External"/><Relationship Id="rId5" Type="http://schemas.openxmlformats.org/officeDocument/2006/relationships/image" Target="../media/image1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hyperlink" Target="https://github.com/yasenstar/ontology/blob/main/working/mooc-test.rdf"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hyperlink" Target="https://github.com/yasenstar/PlantUML_in_Action"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hyperlink" Target="https://wmfexcel.com/2021/09/04/how-to-replace-value-with-a-value-from-another-column-in-power-query/"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github.com/yasenstar/self_learning" TargetMode="Externa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On-hand Tool Tips</a:t>
            </a:r>
            <a:br>
              <a:rPr lang="en-US" sz="5400" dirty="0"/>
            </a:br>
            <a:r>
              <a:rPr lang="zh-CN" altLang="en-US" sz="5400" dirty="0"/>
              <a:t>日常工具使用技巧</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36585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B31B4A-E701-D835-969C-3B71450F76E1}"/>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2F550F03-FE06-46BF-1DB7-2B051369868B}"/>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en-US" sz="2400" dirty="0"/>
              <a:t>Select data range</a:t>
            </a:r>
          </a:p>
          <a:p>
            <a:pPr marL="514350" indent="-514350" algn="l">
              <a:lnSpc>
                <a:spcPct val="100000"/>
              </a:lnSpc>
              <a:spcAft>
                <a:spcPts val="2400"/>
              </a:spcAft>
              <a:buFont typeface="+mj-lt"/>
              <a:buAutoNum type="arabicPeriod"/>
            </a:pPr>
            <a:r>
              <a:rPr lang="en-US" sz="2400" dirty="0"/>
              <a:t>Choose “Go To Special” in Find &amp; Select, click “Blanks”</a:t>
            </a:r>
          </a:p>
          <a:p>
            <a:pPr marL="514350" indent="-514350" algn="l">
              <a:lnSpc>
                <a:spcPct val="100000"/>
              </a:lnSpc>
              <a:spcAft>
                <a:spcPts val="2400"/>
              </a:spcAft>
              <a:buFont typeface="+mj-lt"/>
              <a:buAutoNum type="arabicPeriod"/>
            </a:pPr>
            <a:r>
              <a:rPr lang="en-US" sz="2400" dirty="0"/>
              <a:t>Put one sample cell with = formula</a:t>
            </a:r>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en-US" sz="2400" dirty="0"/>
              <a:t>If needed, convert formula to value</a:t>
            </a:r>
          </a:p>
        </p:txBody>
      </p:sp>
      <p:sp>
        <p:nvSpPr>
          <p:cNvPr id="10" name="Text Placeholder 9">
            <a:extLst>
              <a:ext uri="{FF2B5EF4-FFF2-40B4-BE49-F238E27FC236}">
                <a16:creationId xmlns:a16="http://schemas.microsoft.com/office/drawing/2014/main" id="{B481D1A7-970A-5DC9-D599-F297410BC5CD}"/>
              </a:ext>
            </a:extLst>
          </p:cNvPr>
          <p:cNvSpPr>
            <a:spLocks noGrp="1"/>
          </p:cNvSpPr>
          <p:nvPr>
            <p:ph type="body" sz="quarter" idx="19"/>
          </p:nvPr>
        </p:nvSpPr>
        <p:spPr>
          <a:xfrm>
            <a:off x="0" y="899643"/>
            <a:ext cx="6129304" cy="1089529"/>
          </a:xfrm>
        </p:spPr>
        <p:txBody>
          <a:bodyPr/>
          <a:lstStyle/>
          <a:p>
            <a:r>
              <a:rPr lang="en-US" altLang="zh-CN" b="1" dirty="0"/>
              <a:t>Method 1: </a:t>
            </a:r>
            <a:r>
              <a:rPr lang="en-US" b="1" dirty="0"/>
              <a:t>Steps to Fill Blank Cells with Value Above</a:t>
            </a:r>
          </a:p>
        </p:txBody>
      </p:sp>
      <p:sp>
        <p:nvSpPr>
          <p:cNvPr id="6" name="Slide Number Placeholder 5">
            <a:extLst>
              <a:ext uri="{FF2B5EF4-FFF2-40B4-BE49-F238E27FC236}">
                <a16:creationId xmlns:a16="http://schemas.microsoft.com/office/drawing/2014/main" id="{60912D8D-8DFC-E49E-C270-46BCC67636CD}"/>
              </a:ext>
            </a:extLst>
          </p:cNvPr>
          <p:cNvSpPr>
            <a:spLocks noGrp="1"/>
          </p:cNvSpPr>
          <p:nvPr>
            <p:ph type="sldNum" sz="quarter" idx="4"/>
          </p:nvPr>
        </p:nvSpPr>
        <p:spPr/>
        <p:txBody>
          <a:bodyPr/>
          <a:lstStyle/>
          <a:p>
            <a:fld id="{4997E989-D798-4C62-8E93-3D2D613C2488}" type="slidenum">
              <a:rPr lang="en-US" smtClean="0"/>
              <a:t>10</a:t>
            </a:fld>
            <a:endParaRPr lang="en-US" dirty="0"/>
          </a:p>
        </p:txBody>
      </p:sp>
      <p:pic>
        <p:nvPicPr>
          <p:cNvPr id="11" name="图片 1">
            <a:extLst>
              <a:ext uri="{FF2B5EF4-FFF2-40B4-BE49-F238E27FC236}">
                <a16:creationId xmlns:a16="http://schemas.microsoft.com/office/drawing/2014/main" id="{741D22F5-4038-7629-BE3D-09C727E7874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282479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478B6-BFC2-7B0A-4A7E-DE1A1F3529CD}"/>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8FEB27C-7F53-792F-0392-2A1706EF1FE0}"/>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F5AE5FD5-C461-B408-5145-203E5E81AC79}"/>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F0DEFE97-38CF-E077-F0F3-8D49B1F987EA}"/>
              </a:ext>
            </a:extLst>
          </p:cNvPr>
          <p:cNvSpPr>
            <a:spLocks noGrp="1"/>
          </p:cNvSpPr>
          <p:nvPr>
            <p:ph type="body" sz="quarter" idx="19"/>
          </p:nvPr>
        </p:nvSpPr>
        <p:spPr>
          <a:xfrm>
            <a:off x="0" y="899643"/>
            <a:ext cx="6129304" cy="590931"/>
          </a:xfrm>
        </p:spPr>
        <p:txBody>
          <a:bodyPr/>
          <a:lstStyle/>
          <a:p>
            <a:r>
              <a:rPr lang="en-US" altLang="zh-CN" b="1" dirty="0"/>
              <a:t>Method 2: </a:t>
            </a:r>
            <a:r>
              <a:rPr lang="en-US" b="1" dirty="0"/>
              <a:t>Using VBA</a:t>
            </a:r>
          </a:p>
        </p:txBody>
      </p:sp>
      <p:sp>
        <p:nvSpPr>
          <p:cNvPr id="6" name="Slide Number Placeholder 5">
            <a:extLst>
              <a:ext uri="{FF2B5EF4-FFF2-40B4-BE49-F238E27FC236}">
                <a16:creationId xmlns:a16="http://schemas.microsoft.com/office/drawing/2014/main" id="{F38921EB-7E24-6731-C950-49995E750369}"/>
              </a:ext>
            </a:extLst>
          </p:cNvPr>
          <p:cNvSpPr>
            <a:spLocks noGrp="1"/>
          </p:cNvSpPr>
          <p:nvPr>
            <p:ph type="sldNum" sz="quarter" idx="4"/>
          </p:nvPr>
        </p:nvSpPr>
        <p:spPr/>
        <p:txBody>
          <a:bodyPr/>
          <a:lstStyle/>
          <a:p>
            <a:fld id="{4997E989-D798-4C62-8E93-3D2D613C2488}" type="slidenum">
              <a:rPr lang="en-US" smtClean="0"/>
              <a:t>11</a:t>
            </a:fld>
            <a:endParaRPr lang="en-US" dirty="0"/>
          </a:p>
        </p:txBody>
      </p:sp>
      <p:pic>
        <p:nvPicPr>
          <p:cNvPr id="11" name="图片 1">
            <a:extLst>
              <a:ext uri="{FF2B5EF4-FFF2-40B4-BE49-F238E27FC236}">
                <a16:creationId xmlns:a16="http://schemas.microsoft.com/office/drawing/2014/main" id="{C801B0CB-87B0-DD05-442D-786C93221D07}"/>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92361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0790-0C59-B5E9-3A8C-C7A51B96D24C}"/>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5C2BCB0-3106-718F-37F8-4A275399C6DC}"/>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65A0E626-7530-6C72-8A25-490143DF085B}"/>
              </a:ext>
            </a:extLst>
          </p:cNvPr>
          <p:cNvSpPr>
            <a:spLocks noGrp="1"/>
          </p:cNvSpPr>
          <p:nvPr>
            <p:ph type="body" sz="quarter" idx="11"/>
          </p:nvPr>
        </p:nvSpPr>
        <p:spPr>
          <a:xfrm>
            <a:off x="304800" y="1381071"/>
            <a:ext cx="7398818" cy="1754326"/>
          </a:xfrm>
        </p:spPr>
        <p:txBody>
          <a:bodyPr/>
          <a:lstStyle/>
          <a:p>
            <a:pPr>
              <a:lnSpc>
                <a:spcPct val="100000"/>
              </a:lnSpc>
            </a:pPr>
            <a:r>
              <a:rPr lang="zh-CN" altLang="en-US" sz="5400" dirty="0"/>
              <a:t>如何使用同列上面的值填充下面的空白格</a:t>
            </a:r>
            <a:endParaRPr lang="en-US" sz="5400" dirty="0"/>
          </a:p>
        </p:txBody>
      </p:sp>
      <p:sp>
        <p:nvSpPr>
          <p:cNvPr id="6" name="Slide Number Placeholder 5">
            <a:extLst>
              <a:ext uri="{FF2B5EF4-FFF2-40B4-BE49-F238E27FC236}">
                <a16:creationId xmlns:a16="http://schemas.microsoft.com/office/drawing/2014/main" id="{6E7B017D-CB82-3A61-DFE0-6C73CC3CDAF5}"/>
              </a:ext>
            </a:extLst>
          </p:cNvPr>
          <p:cNvSpPr>
            <a:spLocks noGrp="1"/>
          </p:cNvSpPr>
          <p:nvPr>
            <p:ph type="sldNum" sz="quarter" idx="4"/>
          </p:nvPr>
        </p:nvSpPr>
        <p:spPr/>
        <p:txBody>
          <a:bodyPr/>
          <a:lstStyle/>
          <a:p>
            <a:fld id="{4997E989-D798-4C62-8E93-3D2D613C2488}" type="slidenum">
              <a:rPr lang="en-US" smtClean="0"/>
              <a:t>12</a:t>
            </a:fld>
            <a:endParaRPr lang="en-US" dirty="0"/>
          </a:p>
        </p:txBody>
      </p:sp>
      <p:pic>
        <p:nvPicPr>
          <p:cNvPr id="7" name="图片 1">
            <a:extLst>
              <a:ext uri="{FF2B5EF4-FFF2-40B4-BE49-F238E27FC236}">
                <a16:creationId xmlns:a16="http://schemas.microsoft.com/office/drawing/2014/main" id="{DE67D925-EC22-54B7-3A31-0359970B03CF}"/>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04B5BFC2-C574-E6E9-B5A4-94162EB64F2D}"/>
              </a:ext>
            </a:extLst>
          </p:cNvPr>
          <p:cNvSpPr>
            <a:spLocks noGrp="1"/>
          </p:cNvSpPr>
          <p:nvPr>
            <p:ph type="body" sz="quarter" idx="19"/>
          </p:nvPr>
        </p:nvSpPr>
        <p:spPr>
          <a:xfrm>
            <a:off x="304800" y="582011"/>
            <a:ext cx="5875734" cy="590931"/>
          </a:xfrm>
        </p:spPr>
        <p:txBody>
          <a:bodyPr/>
          <a:lstStyle/>
          <a:p>
            <a:r>
              <a:rPr lang="en-US" dirty="0"/>
              <a:t>Microsoft Excel </a:t>
            </a:r>
            <a:r>
              <a:rPr lang="zh-CN" altLang="en-US" dirty="0"/>
              <a:t>电子表格</a:t>
            </a:r>
            <a:endParaRPr lang="en-US" dirty="0"/>
          </a:p>
        </p:txBody>
      </p:sp>
      <p:sp>
        <p:nvSpPr>
          <p:cNvPr id="3" name="TextBox 2">
            <a:extLst>
              <a:ext uri="{FF2B5EF4-FFF2-40B4-BE49-F238E27FC236}">
                <a16:creationId xmlns:a16="http://schemas.microsoft.com/office/drawing/2014/main" id="{F77CFAD8-F6A6-7411-838F-5E4FD74EE7B2}"/>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8" name="Picture 7">
            <a:extLst>
              <a:ext uri="{FF2B5EF4-FFF2-40B4-BE49-F238E27FC236}">
                <a16:creationId xmlns:a16="http://schemas.microsoft.com/office/drawing/2014/main" id="{EAAE6D7F-449B-3674-EED7-1F54628F2098}"/>
              </a:ext>
            </a:extLst>
          </p:cNvPr>
          <p:cNvPicPr>
            <a:picLocks noChangeAspect="1"/>
          </p:cNvPicPr>
          <p:nvPr/>
        </p:nvPicPr>
        <p:blipFill>
          <a:blip r:embed="rId4">
            <a:alphaModFix amt="70000"/>
          </a:blip>
          <a:stretch>
            <a:fillRect/>
          </a:stretch>
        </p:blipFill>
        <p:spPr>
          <a:xfrm>
            <a:off x="517841" y="3278293"/>
            <a:ext cx="6870142" cy="2304360"/>
          </a:xfrm>
          <a:prstGeom prst="rect">
            <a:avLst/>
          </a:prstGeom>
        </p:spPr>
      </p:pic>
    </p:spTree>
    <p:extLst>
      <p:ext uri="{BB962C8B-B14F-4D97-AF65-F5344CB8AC3E}">
        <p14:creationId xmlns:p14="http://schemas.microsoft.com/office/powerpoint/2010/main" val="140961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5D38-F0CF-218C-36AF-C0D585BD9E76}"/>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7D80E99-E453-C7EF-5CF0-1120C8DE9854}"/>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63DCE0C1-2135-489B-CF7F-244C8327E77A}"/>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zh-CN" altLang="en-US" sz="2400" dirty="0"/>
              <a:t>选择数据表范围</a:t>
            </a:r>
            <a:endParaRPr lang="en-US" altLang="zh-CN" sz="2400" dirty="0"/>
          </a:p>
          <a:p>
            <a:pPr marL="514350" indent="-514350" algn="l">
              <a:lnSpc>
                <a:spcPct val="100000"/>
              </a:lnSpc>
              <a:spcAft>
                <a:spcPts val="2400"/>
              </a:spcAft>
              <a:buFont typeface="+mj-lt"/>
              <a:buAutoNum type="arabicPeriod"/>
            </a:pPr>
            <a:r>
              <a:rPr lang="zh-CN" altLang="en-US" sz="2400" dirty="0"/>
              <a:t>在“查找与选择</a:t>
            </a:r>
            <a:r>
              <a:rPr lang="en-US" altLang="zh-CN" sz="2400" dirty="0"/>
              <a:t>…</a:t>
            </a:r>
            <a:r>
              <a:rPr lang="zh-CN" altLang="en-US" sz="2400" dirty="0"/>
              <a:t>”的列表中选择“去到特殊情况</a:t>
            </a:r>
            <a:r>
              <a:rPr lang="en-US" altLang="zh-CN" sz="2400" dirty="0"/>
              <a:t>”</a:t>
            </a:r>
            <a:endParaRPr lang="en-US" sz="2400" dirty="0"/>
          </a:p>
          <a:p>
            <a:pPr marL="514350" indent="-514350" algn="l">
              <a:lnSpc>
                <a:spcPct val="100000"/>
              </a:lnSpc>
              <a:spcAft>
                <a:spcPts val="2400"/>
              </a:spcAft>
              <a:buFont typeface="+mj-lt"/>
              <a:buAutoNum type="arabicPeriod"/>
            </a:pPr>
            <a:r>
              <a:rPr lang="zh-CN" altLang="en-US" sz="2400" dirty="0"/>
              <a:t>公式栏中指向任一之上的单元格</a:t>
            </a:r>
            <a:endParaRPr lang="en-US" altLang="zh-CN" sz="2400" dirty="0"/>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zh-CN" altLang="en-US" sz="2400" dirty="0"/>
              <a:t>如需要，把公式转变为值</a:t>
            </a:r>
            <a:endParaRPr lang="en-US" sz="2400" dirty="0"/>
          </a:p>
        </p:txBody>
      </p:sp>
      <p:sp>
        <p:nvSpPr>
          <p:cNvPr id="10" name="Text Placeholder 9">
            <a:extLst>
              <a:ext uri="{FF2B5EF4-FFF2-40B4-BE49-F238E27FC236}">
                <a16:creationId xmlns:a16="http://schemas.microsoft.com/office/drawing/2014/main" id="{1D8BA207-10B0-C681-E549-845C48B6C162}"/>
              </a:ext>
            </a:extLst>
          </p:cNvPr>
          <p:cNvSpPr>
            <a:spLocks noGrp="1"/>
          </p:cNvSpPr>
          <p:nvPr>
            <p:ph type="body" sz="quarter" idx="19"/>
          </p:nvPr>
        </p:nvSpPr>
        <p:spPr>
          <a:xfrm>
            <a:off x="0" y="899643"/>
            <a:ext cx="6129304" cy="1089529"/>
          </a:xfrm>
        </p:spPr>
        <p:txBody>
          <a:bodyPr/>
          <a:lstStyle/>
          <a:p>
            <a:r>
              <a:rPr lang="zh-CN" altLang="en-US" b="1" dirty="0"/>
              <a:t>方法 </a:t>
            </a:r>
            <a:r>
              <a:rPr lang="en-US" altLang="zh-CN" b="1" dirty="0"/>
              <a:t>1</a:t>
            </a:r>
            <a:r>
              <a:rPr lang="zh-CN" altLang="en-US" b="1" dirty="0"/>
              <a:t>：使用同列上面的值填充下面的空白格的操作步骤</a:t>
            </a:r>
            <a:endParaRPr lang="en-US" b="1" dirty="0"/>
          </a:p>
        </p:txBody>
      </p:sp>
      <p:sp>
        <p:nvSpPr>
          <p:cNvPr id="6" name="Slide Number Placeholder 5">
            <a:extLst>
              <a:ext uri="{FF2B5EF4-FFF2-40B4-BE49-F238E27FC236}">
                <a16:creationId xmlns:a16="http://schemas.microsoft.com/office/drawing/2014/main" id="{5B5E7A57-B2C8-2D50-37F0-715BFA6B2805}"/>
              </a:ext>
            </a:extLst>
          </p:cNvPr>
          <p:cNvSpPr>
            <a:spLocks noGrp="1"/>
          </p:cNvSpPr>
          <p:nvPr>
            <p:ph type="sldNum" sz="quarter" idx="4"/>
          </p:nvPr>
        </p:nvSpPr>
        <p:spPr/>
        <p:txBody>
          <a:bodyPr/>
          <a:lstStyle/>
          <a:p>
            <a:fld id="{4997E989-D798-4C62-8E93-3D2D613C2488}" type="slidenum">
              <a:rPr lang="en-US" smtClean="0"/>
              <a:t>13</a:t>
            </a:fld>
            <a:endParaRPr lang="en-US" dirty="0"/>
          </a:p>
        </p:txBody>
      </p:sp>
      <p:pic>
        <p:nvPicPr>
          <p:cNvPr id="11" name="图片 1">
            <a:extLst>
              <a:ext uri="{FF2B5EF4-FFF2-40B4-BE49-F238E27FC236}">
                <a16:creationId xmlns:a16="http://schemas.microsoft.com/office/drawing/2014/main" id="{7405A072-E681-3867-62F2-D64B522BCDAF}"/>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315371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8442-7412-86E0-AB56-6156DA47EFC2}"/>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24F5AA9-371F-C4B9-4039-F2F2C2C1BE3D}"/>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8FB38577-21A3-89E8-7723-26B574D932ED}"/>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2752FBDC-0CF4-81A3-5D4D-5D412386A2B4}"/>
              </a:ext>
            </a:extLst>
          </p:cNvPr>
          <p:cNvSpPr>
            <a:spLocks noGrp="1"/>
          </p:cNvSpPr>
          <p:nvPr>
            <p:ph type="body" sz="quarter" idx="19"/>
          </p:nvPr>
        </p:nvSpPr>
        <p:spPr>
          <a:xfrm>
            <a:off x="0" y="899643"/>
            <a:ext cx="6129304" cy="590931"/>
          </a:xfrm>
        </p:spPr>
        <p:txBody>
          <a:bodyPr/>
          <a:lstStyle/>
          <a:p>
            <a:r>
              <a:rPr lang="zh-CN" altLang="en-US" b="1" dirty="0"/>
              <a:t>方法</a:t>
            </a:r>
            <a:r>
              <a:rPr lang="en-US" altLang="zh-CN" b="1" dirty="0"/>
              <a:t> 2: </a:t>
            </a:r>
            <a:r>
              <a:rPr lang="zh-CN" altLang="en-US" b="1" dirty="0"/>
              <a:t>使用</a:t>
            </a:r>
            <a:r>
              <a:rPr lang="en-US" b="1" dirty="0"/>
              <a:t> VBA</a:t>
            </a:r>
          </a:p>
        </p:txBody>
      </p:sp>
      <p:sp>
        <p:nvSpPr>
          <p:cNvPr id="6" name="Slide Number Placeholder 5">
            <a:extLst>
              <a:ext uri="{FF2B5EF4-FFF2-40B4-BE49-F238E27FC236}">
                <a16:creationId xmlns:a16="http://schemas.microsoft.com/office/drawing/2014/main" id="{D22360F2-4F60-80D2-3EE0-D33AC4FC1214}"/>
              </a:ext>
            </a:extLst>
          </p:cNvPr>
          <p:cNvSpPr>
            <a:spLocks noGrp="1"/>
          </p:cNvSpPr>
          <p:nvPr>
            <p:ph type="sldNum" sz="quarter" idx="4"/>
          </p:nvPr>
        </p:nvSpPr>
        <p:spPr/>
        <p:txBody>
          <a:bodyPr/>
          <a:lstStyle/>
          <a:p>
            <a:fld id="{4997E989-D798-4C62-8E93-3D2D613C2488}" type="slidenum">
              <a:rPr lang="en-US" smtClean="0"/>
              <a:t>14</a:t>
            </a:fld>
            <a:endParaRPr lang="en-US" dirty="0"/>
          </a:p>
        </p:txBody>
      </p:sp>
      <p:pic>
        <p:nvPicPr>
          <p:cNvPr id="11" name="图片 1">
            <a:extLst>
              <a:ext uri="{FF2B5EF4-FFF2-40B4-BE49-F238E27FC236}">
                <a16:creationId xmlns:a16="http://schemas.microsoft.com/office/drawing/2014/main" id="{B10DCD31-AB04-6EB6-756A-68EDD040CE8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198978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How to Merge two Ontologies in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15</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953949" y="4049326"/>
            <a:ext cx="1452016" cy="118804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53949" y="5468380"/>
            <a:ext cx="1452016" cy="1188048"/>
          </a:xfrm>
          <a:prstGeom prst="rect">
            <a:avLst/>
          </a:prstGeom>
          <a:ln>
            <a:noFill/>
          </a:ln>
          <a:effectLst>
            <a:outerShdw blurRad="292100" dist="139700" dir="2700000" algn="tl" rotWithShape="0">
              <a:srgbClr val="333333">
                <a:alpha val="65000"/>
              </a:srgbClr>
            </a:outerShdw>
          </a:effectLst>
        </p:spPr>
      </p:pic>
      <p:sp>
        <p:nvSpPr>
          <p:cNvPr id="17" name="箭头: 右 16"/>
          <p:cNvSpPr/>
          <p:nvPr/>
        </p:nvSpPr>
        <p:spPr>
          <a:xfrm>
            <a:off x="2697443" y="4788770"/>
            <a:ext cx="589820" cy="10293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3436496" y="4399825"/>
            <a:ext cx="2805809" cy="18072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2336024"/>
          </a:xfrm>
        </p:spPr>
        <p:txBody>
          <a:bodyPr/>
          <a:lstStyle/>
          <a:p>
            <a:r>
              <a:rPr lang="en-US" sz="5400" dirty="0"/>
              <a:t>Quick Tutorial on SWRL in Protégé</a:t>
            </a:r>
            <a:br>
              <a:rPr lang="en-US" sz="5400" dirty="0"/>
            </a:br>
            <a:r>
              <a:rPr lang="en-US" sz="5400" dirty="0"/>
              <a:t>– apply property</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3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zh-CN" altLang="en-US" sz="3600" b="1" dirty="0">
                <a:gradFill>
                  <a:gsLst>
                    <a:gs pos="0">
                      <a:srgbClr val="75D1FF">
                        <a:lumMod val="5000"/>
                        <a:lumOff val="95000"/>
                      </a:srgbClr>
                    </a:gs>
                    <a:gs pos="100000">
                      <a:srgbClr val="FFFFFF"/>
                    </a:gs>
                  </a:gsLst>
                  <a:lin ang="5400000" scaled="1"/>
                </a:gradFill>
              </a:rPr>
              <a:t>技巧与分享</a:t>
            </a:r>
            <a:endParaRPr lang="en-US" sz="3600" b="1" dirty="0">
              <a:gradFill>
                <a:gsLst>
                  <a:gs pos="0">
                    <a:srgbClr val="75D1FF">
                      <a:lumMod val="5000"/>
                      <a:lumOff val="95000"/>
                    </a:srgbClr>
                  </a:gs>
                  <a:gs pos="100000">
                    <a:srgbClr val="FFFFFF"/>
                  </a:gs>
                </a:gsLst>
                <a:lin ang="5400000" scaled="1"/>
              </a:gradFill>
            </a:endParaRP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1588127"/>
          </a:xfrm>
        </p:spPr>
        <p:txBody>
          <a:bodyPr/>
          <a:lstStyle/>
          <a:p>
            <a:r>
              <a:rPr lang="zh-CN" altLang="en-US" sz="5400" dirty="0"/>
              <a:t>在</a:t>
            </a:r>
            <a:r>
              <a:rPr lang="en-US" sz="5400" dirty="0"/>
              <a:t>Protégé</a:t>
            </a:r>
            <a:r>
              <a:rPr lang="zh-CN" altLang="en-US" sz="5400" dirty="0"/>
              <a:t>创建</a:t>
            </a:r>
            <a:r>
              <a:rPr lang="en-US" altLang="zh-CN" sz="5400" dirty="0"/>
              <a:t>SWRL</a:t>
            </a:r>
            <a:r>
              <a:rPr lang="zh-CN" altLang="en-US" sz="5400" dirty="0"/>
              <a:t>规则来添加对象实例的属性值</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17</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40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4543703" y="2220475"/>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285129" y="5113762"/>
            <a:ext cx="7706275" cy="1588127"/>
          </a:xfrm>
        </p:spPr>
        <p:txBody>
          <a:bodyPr/>
          <a:lstStyle/>
          <a:p>
            <a:r>
              <a:rPr lang="zh-CN" altLang="en-US" sz="5400" dirty="0"/>
              <a:t>使用</a:t>
            </a:r>
            <a:r>
              <a:rPr lang="en-US" sz="5400" dirty="0"/>
              <a:t>Protégé</a:t>
            </a:r>
            <a:r>
              <a:rPr lang="zh-CN" altLang="en-US" sz="5400" dirty="0"/>
              <a:t>建立参考的</a:t>
            </a:r>
            <a:br>
              <a:rPr lang="en-US" altLang="zh-CN" sz="5400" dirty="0"/>
            </a:br>
            <a:r>
              <a:rPr lang="zh-CN" altLang="en-US" sz="5400" dirty="0"/>
              <a:t>家庭成员关系信息图</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18</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6F3CC20F-3890-8FA5-A3A9-239F43AE2644}"/>
              </a:ext>
            </a:extLst>
          </p:cNvPr>
          <p:cNvPicPr>
            <a:picLocks noChangeAspect="1"/>
          </p:cNvPicPr>
          <p:nvPr/>
        </p:nvPicPr>
        <p:blipFill>
          <a:blip r:embed="rId5"/>
          <a:stretch>
            <a:fillRect/>
          </a:stretch>
        </p:blipFill>
        <p:spPr>
          <a:xfrm>
            <a:off x="319779" y="511144"/>
            <a:ext cx="3955002" cy="5844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1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538541"/>
            <a:ext cx="8804365" cy="1588127"/>
          </a:xfrm>
        </p:spPr>
        <p:txBody>
          <a:bodyPr/>
          <a:lstStyle/>
          <a:p>
            <a:r>
              <a:rPr lang="en-US" sz="5400" dirty="0"/>
              <a:t>Research on SWRL’s transferable rules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19</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336C5180-B8B8-B0AD-E9A5-2D7224136BD5}"/>
              </a:ext>
            </a:extLst>
          </p:cNvPr>
          <p:cNvPicPr>
            <a:picLocks noChangeAspect="1"/>
          </p:cNvPicPr>
          <p:nvPr/>
        </p:nvPicPr>
        <p:blipFill>
          <a:blip r:embed="rId5"/>
          <a:stretch>
            <a:fillRect/>
          </a:stretch>
        </p:blipFill>
        <p:spPr>
          <a:xfrm>
            <a:off x="1591853" y="3412141"/>
            <a:ext cx="5223839" cy="2495599"/>
          </a:xfrm>
          <a:prstGeom prst="rect">
            <a:avLst/>
          </a:prstGeom>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6"/>
              </a:rPr>
              <a:t>https://github.com/yasenstar/ontology/blob/main/working/mooc-test.rdf</a:t>
            </a:r>
            <a:endParaRPr lang="en-US" sz="2400" b="1" dirty="0"/>
          </a:p>
        </p:txBody>
      </p:sp>
    </p:spTree>
    <p:extLst>
      <p:ext uri="{BB962C8B-B14F-4D97-AF65-F5344CB8AC3E}">
        <p14:creationId xmlns:p14="http://schemas.microsoft.com/office/powerpoint/2010/main" val="243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Customize PowerBI The</a:t>
            </a:r>
            <a:r>
              <a:rPr lang="en-US" altLang="zh-CN" sz="5400" dirty="0"/>
              <a:t>m</a:t>
            </a:r>
            <a:r>
              <a:rPr lang="en-US" sz="5400" dirty="0"/>
              <a:t>e to add your desired fonts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dirty="0"/>
          </a:p>
        </p:txBody>
      </p:sp>
      <p:pic>
        <p:nvPicPr>
          <p:cNvPr id="13" name="Picture 12"/>
          <p:cNvPicPr>
            <a:picLocks noChangeAspect="1"/>
          </p:cNvPicPr>
          <p:nvPr/>
        </p:nvPicPr>
        <p:blipFill>
          <a:blip r:embed="rId4"/>
          <a:stretch>
            <a:fillRect/>
          </a:stretch>
        </p:blipFill>
        <p:spPr>
          <a:xfrm>
            <a:off x="5529135" y="866999"/>
            <a:ext cx="6044675" cy="15942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20</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spc="0" dirty="0"/>
              <a:t>Structure </a:t>
            </a:r>
            <a:r>
              <a:rPr lang="en-US" sz="4800" spc="0"/>
              <a:t>of Ontology and Study</a:t>
            </a:r>
            <a:endParaRPr lang="en-US" sz="4800" spc="0" dirty="0"/>
          </a:p>
        </p:txBody>
      </p:sp>
      <p:sp>
        <p:nvSpPr>
          <p:cNvPr id="5" name="TextBox 4">
            <a:extLst>
              <a:ext uri="{FF2B5EF4-FFF2-40B4-BE49-F238E27FC236}">
                <a16:creationId xmlns:a16="http://schemas.microsoft.com/office/drawing/2014/main" id="{D4928D20-B821-0A6C-441D-54E165074188}"/>
              </a:ext>
            </a:extLst>
          </p:cNvPr>
          <p:cNvSpPr txBox="1"/>
          <p:nvPr/>
        </p:nvSpPr>
        <p:spPr>
          <a:xfrm>
            <a:off x="546847" y="1670486"/>
            <a:ext cx="11259671" cy="4611519"/>
          </a:xfrm>
          <a:prstGeom prst="rect">
            <a:avLst/>
          </a:prstGeom>
          <a:noFill/>
        </p:spPr>
        <p:txBody>
          <a:bodyPr wrap="square" rtlCol="0">
            <a:spAutoFit/>
          </a:bodyPr>
          <a:lstStyle/>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A class “Student”, two sub-class “science” and “social science”</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"social science" class contains sub-classes  A, B, and G courses. </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science class contains sub-classes C, D, E, and F courses.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(sample with 2000) of individuals for science, evening distributed into class C to F</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of data properties to track Moodle Usage, sample as “gender”,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Total_number_of_clicks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course_result</a:t>
            </a:r>
            <a:r>
              <a:rPr lang="en-US" dirty="0">
                <a:latin typeface="Arial" panose="020B0604020202020204" pitchFamily="34" charset="0"/>
                <a:cs typeface="Arial" panose="020B0604020202020204" pitchFamily="34" charset="0"/>
              </a:rPr>
              <a:t>” for class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individual’s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base on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comparing with score 60 (Pass if &gt;=60)</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 class C, then use the result transferring to class D, E and F</a:t>
            </a:r>
          </a:p>
          <a:p>
            <a:pPr marL="342900" indent="-342900">
              <a:lnSpc>
                <a:spcPct val="150000"/>
              </a:lnSpc>
              <a:buFont typeface="+mj-lt"/>
              <a:buAutoNum type="arabicPeriod"/>
            </a:pP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Finding: if multiple individuals, the result is not the expected; while if we have one single class as individual, it’s OK to predict to other class; but lack of statistics expression method in Protégé OWL</a:t>
            </a:r>
          </a:p>
        </p:txBody>
      </p:sp>
    </p:spTree>
    <p:extLst>
      <p:ext uri="{BB962C8B-B14F-4D97-AF65-F5344CB8AC3E}">
        <p14:creationId xmlns:p14="http://schemas.microsoft.com/office/powerpoint/2010/main" val="27976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316443"/>
            <a:ext cx="8804365" cy="2336024"/>
          </a:xfrm>
        </p:spPr>
        <p:txBody>
          <a:bodyPr/>
          <a:lstStyle/>
          <a:p>
            <a:r>
              <a:rPr lang="en-US" sz="5400" dirty="0"/>
              <a:t>How to Change between Class and Individual in Ontology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21</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https://github.com/yasenstar/ontology</a:t>
            </a:r>
            <a:endParaRPr lang="en-US" sz="2400" b="1" dirty="0"/>
          </a:p>
        </p:txBody>
      </p:sp>
      <p:sp>
        <p:nvSpPr>
          <p:cNvPr id="17" name="Rectangle: Rounded Corners 16">
            <a:extLst>
              <a:ext uri="{FF2B5EF4-FFF2-40B4-BE49-F238E27FC236}">
                <a16:creationId xmlns:a16="http://schemas.microsoft.com/office/drawing/2014/main" id="{AB546834-51C2-814E-8E38-9683E1B112DB}"/>
              </a:ext>
            </a:extLst>
          </p:cNvPr>
          <p:cNvSpPr/>
          <p:nvPr/>
        </p:nvSpPr>
        <p:spPr>
          <a:xfrm>
            <a:off x="394871" y="3717703"/>
            <a:ext cx="5072675" cy="1598416"/>
          </a:xfrm>
          <a:prstGeom prst="roundRect">
            <a:avLst>
              <a:gd name="adj" fmla="val 11949"/>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E2002E3-EF0B-D038-35FE-32DED5A08669}"/>
              </a:ext>
            </a:extLst>
          </p:cNvPr>
          <p:cNvSpPr/>
          <p:nvPr/>
        </p:nvSpPr>
        <p:spPr>
          <a:xfrm>
            <a:off x="984316" y="3987308"/>
            <a:ext cx="1009455" cy="1009455"/>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Class</a:t>
            </a:r>
          </a:p>
        </p:txBody>
      </p:sp>
      <p:sp>
        <p:nvSpPr>
          <p:cNvPr id="6" name="Diamond 5">
            <a:extLst>
              <a:ext uri="{FF2B5EF4-FFF2-40B4-BE49-F238E27FC236}">
                <a16:creationId xmlns:a16="http://schemas.microsoft.com/office/drawing/2014/main" id="{6BDF8573-752C-FFE9-5976-19CEE562F03D}"/>
              </a:ext>
            </a:extLst>
          </p:cNvPr>
          <p:cNvSpPr/>
          <p:nvPr/>
        </p:nvSpPr>
        <p:spPr>
          <a:xfrm>
            <a:off x="3879073" y="3987308"/>
            <a:ext cx="1009455" cy="1009455"/>
          </a:xfrm>
          <a:prstGeom prst="diamond">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dirty="0"/>
              <a:t>Instance</a:t>
            </a:r>
          </a:p>
        </p:txBody>
      </p:sp>
      <p:sp>
        <p:nvSpPr>
          <p:cNvPr id="8" name="Arrow: Left-Right 7">
            <a:extLst>
              <a:ext uri="{FF2B5EF4-FFF2-40B4-BE49-F238E27FC236}">
                <a16:creationId xmlns:a16="http://schemas.microsoft.com/office/drawing/2014/main" id="{8F0BBE60-5FE8-86A0-52E9-ABCC44CC7394}"/>
              </a:ext>
            </a:extLst>
          </p:cNvPr>
          <p:cNvSpPr/>
          <p:nvPr/>
        </p:nvSpPr>
        <p:spPr>
          <a:xfrm>
            <a:off x="2195446" y="4261203"/>
            <a:ext cx="1461155" cy="46166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change</a:t>
            </a:r>
          </a:p>
        </p:txBody>
      </p:sp>
    </p:spTree>
    <p:extLst>
      <p:ext uri="{BB962C8B-B14F-4D97-AF65-F5344CB8AC3E}">
        <p14:creationId xmlns:p14="http://schemas.microsoft.com/office/powerpoint/2010/main" val="34653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374515" y="423673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Info Sharing</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2135" y="753035"/>
            <a:ext cx="7699120" cy="1775761"/>
          </a:xfrm>
        </p:spPr>
        <p:txBody>
          <a:bodyPr/>
          <a:lstStyle/>
          <a:p>
            <a:r>
              <a:rPr lang="en-US" sz="5400" dirty="0"/>
              <a:t>Ontology View on UML Diagrams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22</a:t>
            </a:fld>
            <a:endParaRPr lang="en-US" dirty="0"/>
          </a:p>
        </p:txBody>
      </p:sp>
      <p:pic>
        <p:nvPicPr>
          <p:cNvPr id="5" name="图片 4"/>
          <p:cNvPicPr>
            <a:picLocks noChangeAspect="1"/>
          </p:cNvPicPr>
          <p:nvPr/>
        </p:nvPicPr>
        <p:blipFill>
          <a:blip r:embed="rId4"/>
          <a:stretch>
            <a:fillRect/>
          </a:stretch>
        </p:blipFill>
        <p:spPr>
          <a:xfrm>
            <a:off x="9131194" y="1133391"/>
            <a:ext cx="2596529" cy="808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https://github.com/yasenstar/PlantUML_in_Action</a:t>
            </a:r>
            <a:endParaRPr lang="en-US" sz="2400" b="1" dirty="0"/>
          </a:p>
        </p:txBody>
      </p:sp>
      <p:pic>
        <p:nvPicPr>
          <p:cNvPr id="18" name="Picture 17">
            <a:extLst>
              <a:ext uri="{FF2B5EF4-FFF2-40B4-BE49-F238E27FC236}">
                <a16:creationId xmlns:a16="http://schemas.microsoft.com/office/drawing/2014/main" id="{A36C4943-593B-1CE2-42B5-909A8F0684CE}"/>
              </a:ext>
            </a:extLst>
          </p:cNvPr>
          <p:cNvPicPr>
            <a:picLocks noChangeAspect="1"/>
          </p:cNvPicPr>
          <p:nvPr/>
        </p:nvPicPr>
        <p:blipFill>
          <a:blip r:embed="rId6"/>
          <a:stretch>
            <a:fillRect/>
          </a:stretch>
        </p:blipFill>
        <p:spPr>
          <a:xfrm>
            <a:off x="152445" y="2384410"/>
            <a:ext cx="8076003" cy="368852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7827157-367C-BCBE-C7FE-64D867A48F8C}"/>
              </a:ext>
            </a:extLst>
          </p:cNvPr>
          <p:cNvPicPr>
            <a:picLocks noChangeAspect="1"/>
          </p:cNvPicPr>
          <p:nvPr/>
        </p:nvPicPr>
        <p:blipFill>
          <a:blip r:embed="rId7"/>
          <a:stretch>
            <a:fillRect/>
          </a:stretch>
        </p:blipFill>
        <p:spPr>
          <a:xfrm>
            <a:off x="7156048" y="277371"/>
            <a:ext cx="1687459" cy="2205391"/>
          </a:xfrm>
          <a:prstGeom prst="rect">
            <a:avLst/>
          </a:prstGeom>
          <a:ln>
            <a:noFill/>
          </a:ln>
          <a:effectLst>
            <a:softEdge rad="112500"/>
          </a:effectLst>
        </p:spPr>
      </p:pic>
    </p:spTree>
    <p:extLst>
      <p:ext uri="{BB962C8B-B14F-4D97-AF65-F5344CB8AC3E}">
        <p14:creationId xmlns:p14="http://schemas.microsoft.com/office/powerpoint/2010/main" val="13919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E45E-4A5F-0A94-196C-2D46633251A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4CA0D792-CC71-0AE2-E776-60E2D73660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52119D49-1D79-4FA4-082E-A45C20DDB88D}"/>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5FBD41E-E9D1-2C97-895F-152FD653E10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ED457A1E-290E-704D-D385-3B7ECB70D38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70D2489-72DE-D18C-0897-55D0FD71C67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9C3F19D8-97B4-8A9E-E6E8-0C2251EBE57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9DCDD17B-4416-E791-A635-D72686A44F7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A8A5482-4454-16E9-F595-CE22A782B6D1}"/>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1230840-DFAA-A6D1-F39C-FE8F6F5445A0}"/>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78D931F2-F1A6-C7DD-D16B-91736DD0A05B}"/>
              </a:ext>
            </a:extLst>
          </p:cNvPr>
          <p:cNvSpPr>
            <a:spLocks noGrp="1"/>
          </p:cNvSpPr>
          <p:nvPr>
            <p:ph type="ctrTitle"/>
          </p:nvPr>
        </p:nvSpPr>
        <p:spPr>
          <a:xfrm>
            <a:off x="312425" y="81800"/>
            <a:ext cx="8481379" cy="2336024"/>
          </a:xfrm>
        </p:spPr>
        <p:txBody>
          <a:bodyPr/>
          <a:lstStyle/>
          <a:p>
            <a:r>
              <a:rPr lang="en-US" sz="5400" dirty="0"/>
              <a:t>Setup C/C++ Compiler for VS Code behind </a:t>
            </a:r>
            <a:r>
              <a:rPr lang="en-US" sz="5400" dirty="0">
                <a:solidFill>
                  <a:srgbClr val="FF0000"/>
                </a:solidFill>
              </a:rPr>
              <a:t>Firewall</a:t>
            </a:r>
          </a:p>
        </p:txBody>
      </p:sp>
      <p:sp>
        <p:nvSpPr>
          <p:cNvPr id="19" name="Freeform: Shape 18">
            <a:extLst>
              <a:ext uri="{FF2B5EF4-FFF2-40B4-BE49-F238E27FC236}">
                <a16:creationId xmlns:a16="http://schemas.microsoft.com/office/drawing/2014/main" id="{F1641E59-967A-89AF-92C9-AF1C8D4C8E4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5CA615F6-D1F5-A93A-C72D-208B5521BC2D}"/>
              </a:ext>
            </a:extLst>
          </p:cNvPr>
          <p:cNvSpPr>
            <a:spLocks noGrp="1"/>
          </p:cNvSpPr>
          <p:nvPr>
            <p:ph type="sldNum" sz="quarter" idx="12"/>
          </p:nvPr>
        </p:nvSpPr>
        <p:spPr/>
        <p:txBody>
          <a:bodyPr/>
          <a:lstStyle/>
          <a:p>
            <a:fld id="{5AE1514C-5E56-4738-A1FF-4B1CFD2A3E36}" type="slidenum">
              <a:rPr lang="en-US" smtClean="0"/>
              <a:t>23</a:t>
            </a:fld>
            <a:endParaRPr lang="en-US" dirty="0"/>
          </a:p>
        </p:txBody>
      </p:sp>
      <p:sp>
        <p:nvSpPr>
          <p:cNvPr id="21" name="TextBox 20">
            <a:extLst>
              <a:ext uri="{FF2B5EF4-FFF2-40B4-BE49-F238E27FC236}">
                <a16:creationId xmlns:a16="http://schemas.microsoft.com/office/drawing/2014/main" id="{580142B4-62A7-8D59-C746-9390BD1B8B70}"/>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8AA402EA-DE41-C625-3AEC-CF3110613A7F}"/>
              </a:ext>
            </a:extLst>
          </p:cNvPr>
          <p:cNvPicPr>
            <a:picLocks noChangeAspect="1"/>
          </p:cNvPicPr>
          <p:nvPr/>
        </p:nvPicPr>
        <p:blipFill>
          <a:blip r:embed="rId5"/>
          <a:stretch>
            <a:fillRect/>
          </a:stretch>
        </p:blipFill>
        <p:spPr>
          <a:xfrm>
            <a:off x="5091621" y="5185916"/>
            <a:ext cx="3605191" cy="611595"/>
          </a:xfrm>
          <a:prstGeom prst="rect">
            <a:avLst/>
          </a:prstGeom>
        </p:spPr>
      </p:pic>
      <p:pic>
        <p:nvPicPr>
          <p:cNvPr id="13" name="Picture 12">
            <a:extLst>
              <a:ext uri="{FF2B5EF4-FFF2-40B4-BE49-F238E27FC236}">
                <a16:creationId xmlns:a16="http://schemas.microsoft.com/office/drawing/2014/main" id="{CFE7D52F-AC92-D0B1-22D3-478B0CC7AFA1}"/>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7E0BD44E-7930-74A0-FC61-E3E720FD6E91}"/>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5047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B838-6B69-8E2B-E27E-F03C26D6F4E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F4B88F6-68C3-70EC-625F-0247EE6F4A1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A2D618BA-9D47-B711-3D4E-11B083182F99}"/>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22779DC-480C-4034-F19B-093755F92BD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7463E05-663E-5288-BD03-D84EF3B683F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1226808F-EE4F-C87F-EC0F-9B0F6F7404EE}"/>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F98D367E-86B5-7990-AE78-9FBFDA789B1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AC901E4-723F-75CC-D50D-FF68E02D4E5E}"/>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1A9B6E3-AEDC-57DC-E347-EAA628F58ACE}"/>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BB825B0E-8702-1BF6-24FC-52DAD5D7A708}"/>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43334F62-598B-8EB0-3A7C-D01B168DE975}"/>
              </a:ext>
            </a:extLst>
          </p:cNvPr>
          <p:cNvSpPr>
            <a:spLocks noGrp="1"/>
          </p:cNvSpPr>
          <p:nvPr>
            <p:ph type="ctrTitle"/>
          </p:nvPr>
        </p:nvSpPr>
        <p:spPr>
          <a:xfrm>
            <a:off x="313765" y="277371"/>
            <a:ext cx="8481379" cy="2382983"/>
          </a:xfrm>
        </p:spPr>
        <p:txBody>
          <a:bodyPr/>
          <a:lstStyle/>
          <a:p>
            <a:r>
              <a:rPr lang="zh-CN" altLang="en-US" sz="5400" dirty="0">
                <a:solidFill>
                  <a:srgbClr val="FF0000"/>
                </a:solidFill>
                <a:effectLst>
                  <a:outerShdw blurRad="38100" dist="38100" dir="2700000" algn="tl">
                    <a:srgbClr val="000000">
                      <a:alpha val="43137"/>
                    </a:srgbClr>
                  </a:outerShdw>
                </a:effectLst>
              </a:rPr>
              <a:t>防火墙后面</a:t>
            </a:r>
            <a:r>
              <a:rPr lang="zh-CN" altLang="en-US" sz="5400" dirty="0"/>
              <a:t>，如何在</a:t>
            </a:r>
            <a:r>
              <a:rPr lang="en-US" altLang="zh-CN" sz="5400" dirty="0"/>
              <a:t>VSCODE</a:t>
            </a:r>
            <a:r>
              <a:rPr lang="zh-CN" altLang="en-US" sz="5400" dirty="0"/>
              <a:t>中安装配置</a:t>
            </a:r>
            <a:r>
              <a:rPr lang="en-US" altLang="zh-CN" sz="5400" dirty="0"/>
              <a:t>C/C++</a:t>
            </a:r>
            <a:r>
              <a:rPr lang="zh-CN" altLang="en-US" sz="5400" dirty="0"/>
              <a:t>编译环境</a:t>
            </a:r>
            <a:endParaRPr lang="en-US" sz="5400" dirty="0">
              <a:solidFill>
                <a:srgbClr val="FF0000"/>
              </a:solidFill>
            </a:endParaRPr>
          </a:p>
        </p:txBody>
      </p:sp>
      <p:sp>
        <p:nvSpPr>
          <p:cNvPr id="19" name="Freeform: Shape 18">
            <a:extLst>
              <a:ext uri="{FF2B5EF4-FFF2-40B4-BE49-F238E27FC236}">
                <a16:creationId xmlns:a16="http://schemas.microsoft.com/office/drawing/2014/main" id="{0182055E-92AF-BB2F-C550-19240A55BC51}"/>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A4E7754A-879F-7BC7-0616-6F46C4888DF0}"/>
              </a:ext>
            </a:extLst>
          </p:cNvPr>
          <p:cNvSpPr>
            <a:spLocks noGrp="1"/>
          </p:cNvSpPr>
          <p:nvPr>
            <p:ph type="sldNum" sz="quarter" idx="12"/>
          </p:nvPr>
        </p:nvSpPr>
        <p:spPr/>
        <p:txBody>
          <a:bodyPr/>
          <a:lstStyle/>
          <a:p>
            <a:fld id="{5AE1514C-5E56-4738-A1FF-4B1CFD2A3E36}" type="slidenum">
              <a:rPr lang="en-US" smtClean="0"/>
              <a:t>24</a:t>
            </a:fld>
            <a:endParaRPr lang="en-US" dirty="0"/>
          </a:p>
        </p:txBody>
      </p:sp>
      <p:sp>
        <p:nvSpPr>
          <p:cNvPr id="21" name="TextBox 20">
            <a:extLst>
              <a:ext uri="{FF2B5EF4-FFF2-40B4-BE49-F238E27FC236}">
                <a16:creationId xmlns:a16="http://schemas.microsoft.com/office/drawing/2014/main" id="{9D3C2E34-50F5-9AF4-4823-02BB5EE66972}"/>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E9ABF1DB-82C4-A755-C081-60BE44C29BBA}"/>
              </a:ext>
            </a:extLst>
          </p:cNvPr>
          <p:cNvPicPr>
            <a:picLocks noChangeAspect="1"/>
          </p:cNvPicPr>
          <p:nvPr/>
        </p:nvPicPr>
        <p:blipFill>
          <a:blip r:embed="rId5"/>
          <a:stretch>
            <a:fillRect/>
          </a:stretch>
        </p:blipFill>
        <p:spPr>
          <a:xfrm>
            <a:off x="5091621" y="5185916"/>
            <a:ext cx="3621822" cy="614416"/>
          </a:xfrm>
          <a:prstGeom prst="rect">
            <a:avLst/>
          </a:prstGeom>
        </p:spPr>
      </p:pic>
      <p:pic>
        <p:nvPicPr>
          <p:cNvPr id="13" name="Picture 12">
            <a:extLst>
              <a:ext uri="{FF2B5EF4-FFF2-40B4-BE49-F238E27FC236}">
                <a16:creationId xmlns:a16="http://schemas.microsoft.com/office/drawing/2014/main" id="{94185DA0-8022-9830-4DE7-4B4097F9AC20}"/>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6568E68-9A41-E655-79E7-9234B9496B96}"/>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27173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DDE3E-C11E-70C0-597B-1182753114A0}"/>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AF409C34-D30A-B455-A3D4-97385C4EB13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BF2126C-6137-6C74-365C-441DC87068E4}"/>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1176A16-293D-D378-E5FA-0E6C4570E68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99C57D4-0583-9FD2-64CA-77BF526E96A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52E21254-C3E6-EDE4-3DE7-D596C49386C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34F7D64-CE6C-60DE-7ABA-72B3E1064E0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F0FD435C-9B18-9BD9-8898-9F7BFF6952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B6326EAA-9BF5-31FA-067E-41480DFDD05F}"/>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41E633E-5FB8-AA4C-A959-3881CED9FE8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62E4A09E-53FC-80CD-289A-419B4C27D352}"/>
              </a:ext>
            </a:extLst>
          </p:cNvPr>
          <p:cNvSpPr>
            <a:spLocks noGrp="1"/>
          </p:cNvSpPr>
          <p:nvPr>
            <p:ph type="ctrTitle"/>
          </p:nvPr>
        </p:nvSpPr>
        <p:spPr>
          <a:xfrm>
            <a:off x="402185" y="1964202"/>
            <a:ext cx="8481379" cy="1588127"/>
          </a:xfrm>
        </p:spPr>
        <p:txBody>
          <a:bodyPr/>
          <a:lstStyle/>
          <a:p>
            <a:r>
              <a:rPr lang="zh-CN" altLang="en-US" sz="5400" dirty="0">
                <a:solidFill>
                  <a:schemeClr val="tx1"/>
                </a:solidFill>
              </a:rPr>
              <a:t>添加视频片段时如何避免覆盖右面的视频</a:t>
            </a:r>
            <a:endParaRPr lang="en-US" sz="5400" dirty="0">
              <a:solidFill>
                <a:schemeClr val="tx1"/>
              </a:solidFill>
            </a:endParaRPr>
          </a:p>
        </p:txBody>
      </p:sp>
      <p:sp>
        <p:nvSpPr>
          <p:cNvPr id="19" name="Freeform: Shape 18">
            <a:extLst>
              <a:ext uri="{FF2B5EF4-FFF2-40B4-BE49-F238E27FC236}">
                <a16:creationId xmlns:a16="http://schemas.microsoft.com/office/drawing/2014/main" id="{B200EF50-9636-96A1-8322-2767022F7E1F}"/>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00185C5-8637-AE60-F431-77DDF83F1B21}"/>
              </a:ext>
            </a:extLst>
          </p:cNvPr>
          <p:cNvSpPr>
            <a:spLocks noGrp="1"/>
          </p:cNvSpPr>
          <p:nvPr>
            <p:ph type="sldNum" sz="quarter" idx="12"/>
          </p:nvPr>
        </p:nvSpPr>
        <p:spPr/>
        <p:txBody>
          <a:bodyPr/>
          <a:lstStyle/>
          <a:p>
            <a:fld id="{5AE1514C-5E56-4738-A1FF-4B1CFD2A3E36}" type="slidenum">
              <a:rPr lang="en-US" smtClean="0"/>
              <a:t>25</a:t>
            </a:fld>
            <a:endParaRPr lang="en-US" dirty="0"/>
          </a:p>
        </p:txBody>
      </p:sp>
      <p:pic>
        <p:nvPicPr>
          <p:cNvPr id="5" name="Picture 4">
            <a:extLst>
              <a:ext uri="{FF2B5EF4-FFF2-40B4-BE49-F238E27FC236}">
                <a16:creationId xmlns:a16="http://schemas.microsoft.com/office/drawing/2014/main" id="{6A427553-92C5-9D89-BE36-B08C95AB2550}"/>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2B069BDA-5A31-52A2-0F6C-09E44A5B06C2}"/>
              </a:ext>
            </a:extLst>
          </p:cNvPr>
          <p:cNvPicPr>
            <a:picLocks noChangeAspect="1"/>
          </p:cNvPicPr>
          <p:nvPr/>
        </p:nvPicPr>
        <p:blipFill>
          <a:blip r:embed="rId5"/>
          <a:stretch>
            <a:fillRect/>
          </a:stretch>
        </p:blipFill>
        <p:spPr>
          <a:xfrm>
            <a:off x="1411278" y="3581535"/>
            <a:ext cx="7182852" cy="3105583"/>
          </a:xfrm>
          <a:prstGeom prst="rect">
            <a:avLst/>
          </a:prstGeom>
          <a:ln>
            <a:noFill/>
          </a:ln>
          <a:effectLst>
            <a:softEdge rad="112500"/>
          </a:effectLst>
        </p:spPr>
      </p:pic>
    </p:spTree>
    <p:extLst>
      <p:ext uri="{BB962C8B-B14F-4D97-AF65-F5344CB8AC3E}">
        <p14:creationId xmlns:p14="http://schemas.microsoft.com/office/powerpoint/2010/main" val="11054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77B5-94DA-1C29-36AF-6AB76A96BED5}"/>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AE07E70-6FE2-6076-9227-AD7F7764637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9B5B13E4-FBDD-ACD9-3D13-C9B9D0B8BE22}"/>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E442622-DCBD-22A6-DEC7-AD52F054F7F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A7366526-5238-90CE-5F42-8027EBFD735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60E46B41-8A8C-5ED2-024B-1BA5A1E1C126}"/>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4D08EE2-2E48-4C82-CE6A-98508E30127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8A03ACF9-93E8-A28C-1F94-F77B338D4E85}"/>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6451D84F-4315-39E6-A608-DD7C0F6AB51B}"/>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FF6BDD98-D1C6-63DF-EEBB-1FE0CAAFB15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8C78C587-61B4-B478-2258-3840DDB8DDE8}"/>
              </a:ext>
            </a:extLst>
          </p:cNvPr>
          <p:cNvSpPr>
            <a:spLocks noGrp="1"/>
          </p:cNvSpPr>
          <p:nvPr>
            <p:ph type="ctrTitle"/>
          </p:nvPr>
        </p:nvSpPr>
        <p:spPr>
          <a:xfrm>
            <a:off x="402185" y="1964202"/>
            <a:ext cx="8481379" cy="3083921"/>
          </a:xfrm>
        </p:spPr>
        <p:txBody>
          <a:bodyPr/>
          <a:lstStyle/>
          <a:p>
            <a:r>
              <a:rPr lang="en-US" altLang="zh-CN" sz="5400" dirty="0">
                <a:solidFill>
                  <a:schemeClr val="tx1"/>
                </a:solidFill>
              </a:rPr>
              <a:t>How to Prevent Overwriting Right Ripple when Adding New One in middle</a:t>
            </a:r>
            <a:endParaRPr lang="en-US" sz="5400" dirty="0">
              <a:solidFill>
                <a:schemeClr val="tx1"/>
              </a:solidFill>
            </a:endParaRPr>
          </a:p>
        </p:txBody>
      </p:sp>
      <p:sp>
        <p:nvSpPr>
          <p:cNvPr id="19" name="Freeform: Shape 18">
            <a:extLst>
              <a:ext uri="{FF2B5EF4-FFF2-40B4-BE49-F238E27FC236}">
                <a16:creationId xmlns:a16="http://schemas.microsoft.com/office/drawing/2014/main" id="{16BD4842-49C9-12D7-B6E5-03444AC5C8E5}"/>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F1DDADD4-5EF9-D145-89F2-DC8B3AF49E8B}"/>
              </a:ext>
            </a:extLst>
          </p:cNvPr>
          <p:cNvSpPr>
            <a:spLocks noGrp="1"/>
          </p:cNvSpPr>
          <p:nvPr>
            <p:ph type="sldNum" sz="quarter" idx="12"/>
          </p:nvPr>
        </p:nvSpPr>
        <p:spPr/>
        <p:txBody>
          <a:bodyPr/>
          <a:lstStyle/>
          <a:p>
            <a:fld id="{5AE1514C-5E56-4738-A1FF-4B1CFD2A3E36}" type="slidenum">
              <a:rPr lang="en-US" smtClean="0"/>
              <a:t>26</a:t>
            </a:fld>
            <a:endParaRPr lang="en-US" dirty="0"/>
          </a:p>
        </p:txBody>
      </p:sp>
      <p:pic>
        <p:nvPicPr>
          <p:cNvPr id="5" name="Picture 4">
            <a:extLst>
              <a:ext uri="{FF2B5EF4-FFF2-40B4-BE49-F238E27FC236}">
                <a16:creationId xmlns:a16="http://schemas.microsoft.com/office/drawing/2014/main" id="{2793A115-5BE9-D21B-1186-163CE1A5A477}"/>
              </a:ext>
            </a:extLst>
          </p:cNvPr>
          <p:cNvPicPr>
            <a:picLocks noChangeAspect="1"/>
          </p:cNvPicPr>
          <p:nvPr/>
        </p:nvPicPr>
        <p:blipFill>
          <a:blip r:embed="rId4"/>
          <a:stretch>
            <a:fillRect/>
          </a:stretch>
        </p:blipFill>
        <p:spPr>
          <a:xfrm>
            <a:off x="431157" y="733625"/>
            <a:ext cx="3591979" cy="9604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B7D989E-D559-751B-4DBD-67ADAC46205A}"/>
              </a:ext>
            </a:extLst>
          </p:cNvPr>
          <p:cNvPicPr>
            <a:picLocks noChangeAspect="1"/>
          </p:cNvPicPr>
          <p:nvPr/>
        </p:nvPicPr>
        <p:blipFill>
          <a:blip r:embed="rId5"/>
          <a:stretch>
            <a:fillRect/>
          </a:stretch>
        </p:blipFill>
        <p:spPr>
          <a:xfrm>
            <a:off x="5926946" y="289314"/>
            <a:ext cx="5909265" cy="2554934"/>
          </a:xfrm>
          <a:prstGeom prst="rect">
            <a:avLst/>
          </a:prstGeom>
          <a:ln>
            <a:noFill/>
          </a:ln>
          <a:effectLst>
            <a:softEdge rad="112500"/>
          </a:effectLst>
        </p:spPr>
      </p:pic>
    </p:spTree>
    <p:extLst>
      <p:ext uri="{BB962C8B-B14F-4D97-AF65-F5344CB8AC3E}">
        <p14:creationId xmlns:p14="http://schemas.microsoft.com/office/powerpoint/2010/main" val="124589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A970D-0E52-31A5-2A61-ADEF865E4296}"/>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0465240D-2B0A-C1AE-E140-89146E8A2F5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CEF91869-6CB2-D319-9796-4D3D663DA15E}"/>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ECC63DA-E77B-9463-86D9-BEDA5FF1FF3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2479DD3-7BB5-8629-B265-9B03B5928A7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A29A1BF4-2E2A-5832-4AA6-E407D47CAE3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A4DE08A-0AC3-93A4-63F5-9DC344834C60}"/>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6B04683D-AFBC-D18E-6F64-C376EB4E2D3D}"/>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86D1E1E0-472C-00B5-5564-83D9E24B6163}"/>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0B1C475F-49F8-F100-6759-62BE299E37B6}"/>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A63F1C85-08C7-415C-6127-5090722D0E6E}"/>
              </a:ext>
            </a:extLst>
          </p:cNvPr>
          <p:cNvSpPr>
            <a:spLocks noGrp="1"/>
          </p:cNvSpPr>
          <p:nvPr>
            <p:ph type="ctrTitle"/>
          </p:nvPr>
        </p:nvSpPr>
        <p:spPr>
          <a:xfrm>
            <a:off x="402185" y="1319257"/>
            <a:ext cx="8481379" cy="1588127"/>
          </a:xfrm>
        </p:spPr>
        <p:txBody>
          <a:bodyPr/>
          <a:lstStyle/>
          <a:p>
            <a:r>
              <a:rPr lang="en-US" altLang="zh-CN" sz="5400" dirty="0">
                <a:solidFill>
                  <a:schemeClr val="tx1"/>
                </a:solidFill>
              </a:rPr>
              <a:t>How to Add Transition between Ripples</a:t>
            </a:r>
            <a:endParaRPr lang="en-US" sz="5400" dirty="0">
              <a:solidFill>
                <a:schemeClr val="tx1"/>
              </a:solidFill>
            </a:endParaRPr>
          </a:p>
        </p:txBody>
      </p:sp>
      <p:sp>
        <p:nvSpPr>
          <p:cNvPr id="19" name="Freeform: Shape 18">
            <a:extLst>
              <a:ext uri="{FF2B5EF4-FFF2-40B4-BE49-F238E27FC236}">
                <a16:creationId xmlns:a16="http://schemas.microsoft.com/office/drawing/2014/main" id="{782C8F67-49F2-2111-85FA-C7C46A79A27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85C1A373-A87B-476B-3A74-6612F12715FF}"/>
              </a:ext>
            </a:extLst>
          </p:cNvPr>
          <p:cNvSpPr>
            <a:spLocks noGrp="1"/>
          </p:cNvSpPr>
          <p:nvPr>
            <p:ph type="sldNum" sz="quarter" idx="12"/>
          </p:nvPr>
        </p:nvSpPr>
        <p:spPr/>
        <p:txBody>
          <a:bodyPr/>
          <a:lstStyle/>
          <a:p>
            <a:fld id="{5AE1514C-5E56-4738-A1FF-4B1CFD2A3E36}" type="slidenum">
              <a:rPr lang="en-US" smtClean="0"/>
              <a:t>27</a:t>
            </a:fld>
            <a:endParaRPr lang="en-US" dirty="0"/>
          </a:p>
        </p:txBody>
      </p:sp>
      <p:pic>
        <p:nvPicPr>
          <p:cNvPr id="5" name="Picture 4">
            <a:extLst>
              <a:ext uri="{FF2B5EF4-FFF2-40B4-BE49-F238E27FC236}">
                <a16:creationId xmlns:a16="http://schemas.microsoft.com/office/drawing/2014/main" id="{4BFB0F5E-F547-3DA2-C724-961B4DF65BAD}"/>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41E263C-D258-59B4-DAFA-92BC01B2010C}"/>
              </a:ext>
            </a:extLst>
          </p:cNvPr>
          <p:cNvPicPr>
            <a:picLocks noChangeAspect="1"/>
          </p:cNvPicPr>
          <p:nvPr/>
        </p:nvPicPr>
        <p:blipFill>
          <a:blip r:embed="rId5"/>
          <a:stretch>
            <a:fillRect/>
          </a:stretch>
        </p:blipFill>
        <p:spPr>
          <a:xfrm>
            <a:off x="608152" y="2930033"/>
            <a:ext cx="5500736" cy="3414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779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80393-F062-389E-932D-D023914F5B4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79772E3-FAC6-6598-BEB9-FC985217CF8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104630F3-2447-9A09-3F12-9F161ADE8BB0}"/>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6DDC95F-989D-272F-5813-EBAD8CE11CD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4F5FFD4B-0790-908B-22E9-6DC79ADA32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65D11EC-F475-73C3-AC02-CFDC62E1C3C1}"/>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5B7B358A-27F1-E889-D960-40D479F650A8}"/>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51DE23AB-D91F-5E21-0EAB-ABB32A6B0D0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B03BB1B-4795-60A3-16C6-F6ED6A0CA71D}"/>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E9495F3-2FD8-53F0-B78B-8BFB88DC48E5}"/>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9AF11F0F-573D-85F1-08CA-0612B10632E6}"/>
              </a:ext>
            </a:extLst>
          </p:cNvPr>
          <p:cNvSpPr>
            <a:spLocks noGrp="1"/>
          </p:cNvSpPr>
          <p:nvPr>
            <p:ph type="ctrTitle"/>
          </p:nvPr>
        </p:nvSpPr>
        <p:spPr>
          <a:xfrm>
            <a:off x="402185" y="1319257"/>
            <a:ext cx="8481379" cy="1588127"/>
          </a:xfrm>
        </p:spPr>
        <p:txBody>
          <a:bodyPr/>
          <a:lstStyle/>
          <a:p>
            <a:r>
              <a:rPr lang="zh-CN" altLang="en-US" sz="5400" dirty="0">
                <a:solidFill>
                  <a:schemeClr val="tx1"/>
                </a:solidFill>
              </a:rPr>
              <a:t>如何在视频片段之间添加过场动画？</a:t>
            </a:r>
            <a:endParaRPr lang="en-US" sz="5400" dirty="0">
              <a:solidFill>
                <a:schemeClr val="tx1"/>
              </a:solidFill>
            </a:endParaRPr>
          </a:p>
        </p:txBody>
      </p:sp>
      <p:sp>
        <p:nvSpPr>
          <p:cNvPr id="19" name="Freeform: Shape 18">
            <a:extLst>
              <a:ext uri="{FF2B5EF4-FFF2-40B4-BE49-F238E27FC236}">
                <a16:creationId xmlns:a16="http://schemas.microsoft.com/office/drawing/2014/main" id="{BC8664FC-7882-4809-F830-58A9BE750360}"/>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05E83062-6019-DBD6-9C6A-6113A7A91911}"/>
              </a:ext>
            </a:extLst>
          </p:cNvPr>
          <p:cNvSpPr>
            <a:spLocks noGrp="1"/>
          </p:cNvSpPr>
          <p:nvPr>
            <p:ph type="sldNum" sz="quarter" idx="12"/>
          </p:nvPr>
        </p:nvSpPr>
        <p:spPr/>
        <p:txBody>
          <a:bodyPr/>
          <a:lstStyle/>
          <a:p>
            <a:fld id="{5AE1514C-5E56-4738-A1FF-4B1CFD2A3E36}" type="slidenum">
              <a:rPr lang="en-US" smtClean="0"/>
              <a:t>28</a:t>
            </a:fld>
            <a:endParaRPr lang="en-US" dirty="0"/>
          </a:p>
        </p:txBody>
      </p:sp>
      <p:pic>
        <p:nvPicPr>
          <p:cNvPr id="5" name="Picture 4">
            <a:extLst>
              <a:ext uri="{FF2B5EF4-FFF2-40B4-BE49-F238E27FC236}">
                <a16:creationId xmlns:a16="http://schemas.microsoft.com/office/drawing/2014/main" id="{6F61099D-F5CC-828E-81D3-6BCC538E14D9}"/>
              </a:ext>
            </a:extLst>
          </p:cNvPr>
          <p:cNvPicPr>
            <a:picLocks noChangeAspect="1"/>
          </p:cNvPicPr>
          <p:nvPr/>
        </p:nvPicPr>
        <p:blipFill>
          <a:blip r:embed="rId4"/>
          <a:stretch>
            <a:fillRect/>
          </a:stretch>
        </p:blipFill>
        <p:spPr>
          <a:xfrm>
            <a:off x="445864" y="162394"/>
            <a:ext cx="3591979" cy="960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1748B7A-0465-F4E7-1101-5E253B7BFD6C}"/>
              </a:ext>
            </a:extLst>
          </p:cNvPr>
          <p:cNvPicPr>
            <a:picLocks noChangeAspect="1"/>
          </p:cNvPicPr>
          <p:nvPr/>
        </p:nvPicPr>
        <p:blipFill>
          <a:blip r:embed="rId5"/>
          <a:stretch>
            <a:fillRect/>
          </a:stretch>
        </p:blipFill>
        <p:spPr>
          <a:xfrm>
            <a:off x="144288" y="3429000"/>
            <a:ext cx="4472040" cy="27759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960B475-C991-473A-858E-8200149D4E52}"/>
              </a:ext>
            </a:extLst>
          </p:cNvPr>
          <p:cNvPicPr>
            <a:picLocks noChangeAspect="1"/>
          </p:cNvPicPr>
          <p:nvPr/>
        </p:nvPicPr>
        <p:blipFill>
          <a:blip r:embed="rId6"/>
          <a:stretch>
            <a:fillRect/>
          </a:stretch>
        </p:blipFill>
        <p:spPr>
          <a:xfrm>
            <a:off x="4747728" y="3456298"/>
            <a:ext cx="4048545" cy="2795902"/>
          </a:xfrm>
          <a:prstGeom prst="rect">
            <a:avLst/>
          </a:prstGeom>
        </p:spPr>
      </p:pic>
    </p:spTree>
    <p:extLst>
      <p:ext uri="{BB962C8B-B14F-4D97-AF65-F5344CB8AC3E}">
        <p14:creationId xmlns:p14="http://schemas.microsoft.com/office/powerpoint/2010/main" val="347482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9834B-38F8-F36F-438C-ACA3875EBF04}"/>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917DFC53-B68B-1B1D-1505-CA42529A0E1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68EA2375-BB7E-08A1-7A3D-9D71E66FFAEB}"/>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86E476F-280E-6BAB-2F6F-B6217FF1EF3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FBEB88A-343E-1306-DE59-ABE6D41B930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CACD6AB6-5A42-C69C-F2A3-677243009E73}"/>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7E30FD89-F18C-FCB1-E32C-73A0BB670600}"/>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A975C6C7-6A78-EC7A-E464-E7FDC14264B0}"/>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3FE3691C-CA7D-501E-EECF-DAADD9533572}"/>
              </a:ext>
            </a:extLst>
          </p:cNvPr>
          <p:cNvSpPr/>
          <p:nvPr/>
        </p:nvSpPr>
        <p:spPr>
          <a:xfrm>
            <a:off x="5907634" y="3379747"/>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91BC0003-EBEA-C41E-BBCF-10A6FC90AFE6}"/>
              </a:ext>
            </a:extLst>
          </p:cNvPr>
          <p:cNvSpPr txBox="1"/>
          <p:nvPr/>
        </p:nvSpPr>
        <p:spPr>
          <a:xfrm>
            <a:off x="1679957" y="4334287"/>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a:extLst>
              <a:ext uri="{FF2B5EF4-FFF2-40B4-BE49-F238E27FC236}">
                <a16:creationId xmlns:a16="http://schemas.microsoft.com/office/drawing/2014/main" id="{9F6797C9-1D6C-B826-1392-53990AE7F681}"/>
              </a:ext>
            </a:extLst>
          </p:cNvPr>
          <p:cNvSpPr/>
          <p:nvPr/>
        </p:nvSpPr>
        <p:spPr>
          <a:xfrm>
            <a:off x="7066536" y="4527325"/>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99A0AD85-2021-8FEB-1285-B543D92149A8}"/>
              </a:ext>
            </a:extLst>
          </p:cNvPr>
          <p:cNvSpPr>
            <a:spLocks noGrp="1"/>
          </p:cNvSpPr>
          <p:nvPr>
            <p:ph type="sldNum" sz="quarter" idx="12"/>
          </p:nvPr>
        </p:nvSpPr>
        <p:spPr/>
        <p:txBody>
          <a:bodyPr/>
          <a:lstStyle/>
          <a:p>
            <a:fld id="{5AE1514C-5E56-4738-A1FF-4B1CFD2A3E36}" type="slidenum">
              <a:rPr lang="en-US" smtClean="0"/>
              <a:t>29</a:t>
            </a:fld>
            <a:endParaRPr lang="en-US" dirty="0"/>
          </a:p>
        </p:txBody>
      </p:sp>
      <p:pic>
        <p:nvPicPr>
          <p:cNvPr id="1026" name="Picture 2" descr="Json Multi Color Circle Icon 43613929 Vector Art at Vecteezy">
            <a:extLst>
              <a:ext uri="{FF2B5EF4-FFF2-40B4-BE49-F238E27FC236}">
                <a16:creationId xmlns:a16="http://schemas.microsoft.com/office/drawing/2014/main" id="{019DF54B-8FE3-2327-4A22-5B7F60777F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15" y="3618890"/>
            <a:ext cx="2304999"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B7C0D19-970B-AAC1-4AF9-5C3F0FA23472}"/>
              </a:ext>
            </a:extLst>
          </p:cNvPr>
          <p:cNvPicPr>
            <a:picLocks noChangeAspect="1"/>
          </p:cNvPicPr>
          <p:nvPr/>
        </p:nvPicPr>
        <p:blipFill>
          <a:blip r:embed="rId5"/>
          <a:stretch>
            <a:fillRect/>
          </a:stretch>
        </p:blipFill>
        <p:spPr>
          <a:xfrm>
            <a:off x="3524588" y="3618890"/>
            <a:ext cx="2370158"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Arrow: Right 19">
            <a:extLst>
              <a:ext uri="{FF2B5EF4-FFF2-40B4-BE49-F238E27FC236}">
                <a16:creationId xmlns:a16="http://schemas.microsoft.com/office/drawing/2014/main" id="{A7283532-F107-7541-B065-C5E826276E60}"/>
              </a:ext>
            </a:extLst>
          </p:cNvPr>
          <p:cNvSpPr/>
          <p:nvPr/>
        </p:nvSpPr>
        <p:spPr>
          <a:xfrm>
            <a:off x="2792203"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51A74140-895B-2781-F2A1-8A0B48B0D620}"/>
              </a:ext>
            </a:extLst>
          </p:cNvPr>
          <p:cNvPicPr>
            <a:picLocks noChangeAspect="1"/>
          </p:cNvPicPr>
          <p:nvPr/>
        </p:nvPicPr>
        <p:blipFill>
          <a:blip r:embed="rId6">
            <a:alphaModFix amt="70000"/>
          </a:blip>
          <a:stretch>
            <a:fillRect/>
          </a:stretch>
        </p:blipFill>
        <p:spPr>
          <a:xfrm>
            <a:off x="6828659" y="3300729"/>
            <a:ext cx="2941320" cy="2941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Arrow: Right 21">
            <a:extLst>
              <a:ext uri="{FF2B5EF4-FFF2-40B4-BE49-F238E27FC236}">
                <a16:creationId xmlns:a16="http://schemas.microsoft.com/office/drawing/2014/main" id="{DB09632C-6882-4D82-D0E9-2EAE55C5032C}"/>
              </a:ext>
            </a:extLst>
          </p:cNvPr>
          <p:cNvSpPr/>
          <p:nvPr/>
        </p:nvSpPr>
        <p:spPr>
          <a:xfrm>
            <a:off x="6096000"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Title 6">
            <a:extLst>
              <a:ext uri="{FF2B5EF4-FFF2-40B4-BE49-F238E27FC236}">
                <a16:creationId xmlns:a16="http://schemas.microsoft.com/office/drawing/2014/main" id="{31D4EB6C-AA0F-6C8E-7C54-2989FE4B6E10}"/>
              </a:ext>
            </a:extLst>
          </p:cNvPr>
          <p:cNvSpPr txBox="1">
            <a:spLocks/>
          </p:cNvSpPr>
          <p:nvPr/>
        </p:nvSpPr>
        <p:spPr>
          <a:xfrm>
            <a:off x="313315" y="591061"/>
            <a:ext cx="8481379" cy="3083921"/>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zh-CN" altLang="en-US" sz="5400" dirty="0">
                <a:solidFill>
                  <a:schemeClr val="tx1"/>
                </a:solidFill>
              </a:rPr>
              <a:t>深入解析 </a:t>
            </a:r>
            <a:r>
              <a:rPr lang="en-US" altLang="zh-CN" sz="5400" dirty="0">
                <a:solidFill>
                  <a:schemeClr val="tx1"/>
                </a:solidFill>
              </a:rPr>
              <a:t>TOON</a:t>
            </a:r>
          </a:p>
          <a:p>
            <a:r>
              <a:rPr lang="en-US" altLang="zh-CN" sz="5400" dirty="0">
                <a:solidFill>
                  <a:schemeClr val="tx1"/>
                </a:solidFill>
              </a:rPr>
              <a:t>(</a:t>
            </a:r>
            <a:r>
              <a:rPr lang="zh-CN" altLang="en-US" sz="5400" dirty="0">
                <a:solidFill>
                  <a:schemeClr val="tx1"/>
                </a:solidFill>
              </a:rPr>
              <a:t>面向分词的对象表示法</a:t>
            </a:r>
            <a:r>
              <a:rPr lang="en-US" altLang="zh-CN" sz="5400" dirty="0">
                <a:solidFill>
                  <a:schemeClr val="tx1"/>
                </a:solidFill>
              </a:rPr>
              <a:t>)</a:t>
            </a:r>
          </a:p>
          <a:p>
            <a:r>
              <a:rPr lang="en-US" altLang="zh-CN" sz="5400" dirty="0">
                <a:solidFill>
                  <a:schemeClr val="tx1"/>
                </a:solidFill>
              </a:rPr>
              <a:t>Token-Oriented Object Notation</a:t>
            </a:r>
            <a:endParaRPr lang="zh-CN" altLang="en-US" sz="5400" dirty="0">
              <a:solidFill>
                <a:schemeClr val="tx1"/>
              </a:solidFill>
            </a:endParaRPr>
          </a:p>
        </p:txBody>
      </p:sp>
      <p:sp>
        <p:nvSpPr>
          <p:cNvPr id="24" name="Rectangle 23">
            <a:extLst>
              <a:ext uri="{FF2B5EF4-FFF2-40B4-BE49-F238E27FC236}">
                <a16:creationId xmlns:a16="http://schemas.microsoft.com/office/drawing/2014/main" id="{5F678D22-890C-7C11-E368-80623835ABCC}"/>
              </a:ext>
            </a:extLst>
          </p:cNvPr>
          <p:cNvSpPr/>
          <p:nvPr/>
        </p:nvSpPr>
        <p:spPr>
          <a:xfrm>
            <a:off x="543117" y="5904358"/>
            <a:ext cx="523059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TOKENIZATION</a:t>
            </a:r>
          </a:p>
        </p:txBody>
      </p:sp>
      <p:sp>
        <p:nvSpPr>
          <p:cNvPr id="26" name="TextBox 25">
            <a:extLst>
              <a:ext uri="{FF2B5EF4-FFF2-40B4-BE49-F238E27FC236}">
                <a16:creationId xmlns:a16="http://schemas.microsoft.com/office/drawing/2014/main" id="{CCD81E11-44A0-0A08-9B53-7CF713773F47}"/>
              </a:ext>
            </a:extLst>
          </p:cNvPr>
          <p:cNvSpPr txBox="1"/>
          <p:nvPr/>
        </p:nvSpPr>
        <p:spPr>
          <a:xfrm>
            <a:off x="6609617" y="6404866"/>
            <a:ext cx="4937815" cy="369332"/>
          </a:xfrm>
          <a:prstGeom prst="rect">
            <a:avLst/>
          </a:prstGeom>
          <a:noFill/>
        </p:spPr>
        <p:txBody>
          <a:bodyPr wrap="square">
            <a:spAutoFit/>
          </a:bodyPr>
          <a:lstStyle/>
          <a:p>
            <a:r>
              <a:rPr lang="en-US" b="1" dirty="0"/>
              <a:t>https://github.com/yasenstar/self_learning</a:t>
            </a:r>
          </a:p>
        </p:txBody>
      </p:sp>
    </p:spTree>
    <p:extLst>
      <p:ext uri="{BB962C8B-B14F-4D97-AF65-F5344CB8AC3E}">
        <p14:creationId xmlns:p14="http://schemas.microsoft.com/office/powerpoint/2010/main" val="136141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07377" y="2926233"/>
            <a:ext cx="11377246" cy="3083921"/>
          </a:xfrm>
        </p:spPr>
        <p:txBody>
          <a:bodyPr/>
          <a:lstStyle/>
          <a:p>
            <a:pPr algn="l"/>
            <a:r>
              <a:rPr lang="en-US" sz="2400" spc="0" dirty="0">
                <a:latin typeface="Arial" panose="020B0604020202020204" pitchFamily="34" charset="0"/>
                <a:cs typeface="Arial" panose="020B0604020202020204" pitchFamily="34" charset="0"/>
              </a:rPr>
              <a:t>Step 1, export the default theme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2, Get Theme from Downloaded Power BI Template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3, Check Readiness of Desired Fonts</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4, Understand Theme JSON Structure and Customize to Add New Font</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5, Import Customized Theme</a:t>
            </a:r>
          </a:p>
        </p:txBody>
      </p:sp>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3</a:t>
            </a:fld>
            <a:endParaRPr lang="en-US" dirty="0"/>
          </a:p>
        </p:txBody>
      </p:sp>
      <p:sp>
        <p:nvSpPr>
          <p:cNvPr id="11" name="Title 6"/>
          <p:cNvSpPr txBox="1"/>
          <p:nvPr/>
        </p:nvSpPr>
        <p:spPr>
          <a:xfrm>
            <a:off x="802147" y="1224556"/>
            <a:ext cx="8804365" cy="1421928"/>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Customize PowerBI Theme to add your desired fonts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87E5D-576A-3BF4-3AB0-4D5E45C9159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7787C80D-EC94-52FF-DEFF-D7BD99CDE75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F7CC7A57-81C9-6E03-A27A-B2C1BEA70503}"/>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2156955-94EB-49ED-BF43-864590DB2B22}"/>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BD1290A5-1FA2-0400-8881-BAAA617AE52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CCBBE178-05D1-7E84-E299-4954D508965C}"/>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BC33E8F7-9E48-3B20-5FE0-D225B3E52339}"/>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EC9C2793-50D4-394E-0D24-AB3B1850A38D}"/>
              </a:ext>
            </a:extLst>
          </p:cNvPr>
          <p:cNvSpPr/>
          <p:nvPr/>
        </p:nvSpPr>
        <p:spPr>
          <a:xfrm>
            <a:off x="5907634" y="3379747"/>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E9985B4B-6211-1975-A578-0AF12A577946}"/>
              </a:ext>
            </a:extLst>
          </p:cNvPr>
          <p:cNvSpPr/>
          <p:nvPr/>
        </p:nvSpPr>
        <p:spPr>
          <a:xfrm>
            <a:off x="5907634" y="3379747"/>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F4D0741D-F57F-B594-B1F1-7B97A006E6C5}"/>
              </a:ext>
            </a:extLst>
          </p:cNvPr>
          <p:cNvSpPr txBox="1"/>
          <p:nvPr/>
        </p:nvSpPr>
        <p:spPr>
          <a:xfrm>
            <a:off x="1679957" y="4334287"/>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a:extLst>
              <a:ext uri="{FF2B5EF4-FFF2-40B4-BE49-F238E27FC236}">
                <a16:creationId xmlns:a16="http://schemas.microsoft.com/office/drawing/2014/main" id="{CA82D766-18A6-E4B6-E8E1-01B8E3AFF2B6}"/>
              </a:ext>
            </a:extLst>
          </p:cNvPr>
          <p:cNvSpPr/>
          <p:nvPr/>
        </p:nvSpPr>
        <p:spPr>
          <a:xfrm>
            <a:off x="7066536" y="4527325"/>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EAA5F399-75E6-4813-5C4F-403555F9F7CB}"/>
              </a:ext>
            </a:extLst>
          </p:cNvPr>
          <p:cNvSpPr>
            <a:spLocks noGrp="1"/>
          </p:cNvSpPr>
          <p:nvPr>
            <p:ph type="sldNum" sz="quarter" idx="12"/>
          </p:nvPr>
        </p:nvSpPr>
        <p:spPr/>
        <p:txBody>
          <a:bodyPr/>
          <a:lstStyle/>
          <a:p>
            <a:fld id="{5AE1514C-5E56-4738-A1FF-4B1CFD2A3E36}" type="slidenum">
              <a:rPr lang="en-US" smtClean="0"/>
              <a:t>30</a:t>
            </a:fld>
            <a:endParaRPr lang="en-US" dirty="0"/>
          </a:p>
        </p:txBody>
      </p:sp>
      <p:pic>
        <p:nvPicPr>
          <p:cNvPr id="1026" name="Picture 2" descr="Json Multi Color Circle Icon 43613929 Vector Art at Vecteezy">
            <a:extLst>
              <a:ext uri="{FF2B5EF4-FFF2-40B4-BE49-F238E27FC236}">
                <a16:creationId xmlns:a16="http://schemas.microsoft.com/office/drawing/2014/main" id="{EF5BD641-6B70-9566-B181-0CB5A3E70C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15" y="3618890"/>
            <a:ext cx="2304999"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5408F99-D429-01FC-EA52-CABBDCDAFBCB}"/>
              </a:ext>
            </a:extLst>
          </p:cNvPr>
          <p:cNvPicPr>
            <a:picLocks noChangeAspect="1"/>
          </p:cNvPicPr>
          <p:nvPr/>
        </p:nvPicPr>
        <p:blipFill>
          <a:blip r:embed="rId5"/>
          <a:stretch>
            <a:fillRect/>
          </a:stretch>
        </p:blipFill>
        <p:spPr>
          <a:xfrm>
            <a:off x="3524588" y="3618890"/>
            <a:ext cx="2370158" cy="230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Arrow: Right 19">
            <a:extLst>
              <a:ext uri="{FF2B5EF4-FFF2-40B4-BE49-F238E27FC236}">
                <a16:creationId xmlns:a16="http://schemas.microsoft.com/office/drawing/2014/main" id="{A7C8ED45-0125-BBA8-9171-2ABA62ADB48E}"/>
              </a:ext>
            </a:extLst>
          </p:cNvPr>
          <p:cNvSpPr/>
          <p:nvPr/>
        </p:nvSpPr>
        <p:spPr>
          <a:xfrm>
            <a:off x="2792203"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DEB81080-6CE5-AFAB-F0FF-4FEC3F949611}"/>
              </a:ext>
            </a:extLst>
          </p:cNvPr>
          <p:cNvPicPr>
            <a:picLocks noChangeAspect="1"/>
          </p:cNvPicPr>
          <p:nvPr/>
        </p:nvPicPr>
        <p:blipFill>
          <a:blip r:embed="rId6">
            <a:alphaModFix amt="70000"/>
          </a:blip>
          <a:stretch>
            <a:fillRect/>
          </a:stretch>
        </p:blipFill>
        <p:spPr>
          <a:xfrm>
            <a:off x="6828659" y="3300729"/>
            <a:ext cx="2941320" cy="2941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Arrow: Right 21">
            <a:extLst>
              <a:ext uri="{FF2B5EF4-FFF2-40B4-BE49-F238E27FC236}">
                <a16:creationId xmlns:a16="http://schemas.microsoft.com/office/drawing/2014/main" id="{84909BEA-B135-38F9-23C0-9DD720C8098F}"/>
              </a:ext>
            </a:extLst>
          </p:cNvPr>
          <p:cNvSpPr/>
          <p:nvPr/>
        </p:nvSpPr>
        <p:spPr>
          <a:xfrm>
            <a:off x="6096000" y="4290933"/>
            <a:ext cx="625642" cy="96091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Title 6">
            <a:extLst>
              <a:ext uri="{FF2B5EF4-FFF2-40B4-BE49-F238E27FC236}">
                <a16:creationId xmlns:a16="http://schemas.microsoft.com/office/drawing/2014/main" id="{9F0DB3A7-DDEE-3EB9-6015-BF061E9FD145}"/>
              </a:ext>
            </a:extLst>
          </p:cNvPr>
          <p:cNvSpPr txBox="1">
            <a:spLocks/>
          </p:cNvSpPr>
          <p:nvPr/>
        </p:nvSpPr>
        <p:spPr>
          <a:xfrm>
            <a:off x="313315" y="591061"/>
            <a:ext cx="8859561" cy="2834622"/>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altLang="zh-CN" sz="6600" dirty="0">
                <a:solidFill>
                  <a:schemeClr val="tx1"/>
                </a:solidFill>
              </a:rPr>
              <a:t>Deep Dive on</a:t>
            </a:r>
            <a:r>
              <a:rPr lang="zh-CN" altLang="en-US" sz="6600" dirty="0">
                <a:solidFill>
                  <a:schemeClr val="tx1"/>
                </a:solidFill>
              </a:rPr>
              <a:t> </a:t>
            </a:r>
            <a:r>
              <a:rPr lang="en-US" altLang="zh-CN" sz="6600" dirty="0">
                <a:solidFill>
                  <a:schemeClr val="tx1"/>
                </a:solidFill>
              </a:rPr>
              <a:t>TOON (Token-Oriented Object Notation)</a:t>
            </a:r>
            <a:endParaRPr lang="zh-CN" altLang="en-US" sz="6600" dirty="0">
              <a:solidFill>
                <a:schemeClr val="tx1"/>
              </a:solidFill>
            </a:endParaRPr>
          </a:p>
        </p:txBody>
      </p:sp>
      <p:sp>
        <p:nvSpPr>
          <p:cNvPr id="24" name="Rectangle 23">
            <a:extLst>
              <a:ext uri="{FF2B5EF4-FFF2-40B4-BE49-F238E27FC236}">
                <a16:creationId xmlns:a16="http://schemas.microsoft.com/office/drawing/2014/main" id="{C20A1D9B-86B9-4AC3-59F2-3F99AE629D7E}"/>
              </a:ext>
            </a:extLst>
          </p:cNvPr>
          <p:cNvSpPr/>
          <p:nvPr/>
        </p:nvSpPr>
        <p:spPr>
          <a:xfrm>
            <a:off x="543117" y="5904358"/>
            <a:ext cx="523059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TOKENIZATION</a:t>
            </a:r>
          </a:p>
        </p:txBody>
      </p:sp>
      <p:sp>
        <p:nvSpPr>
          <p:cNvPr id="2" name="TextBox 1">
            <a:extLst>
              <a:ext uri="{FF2B5EF4-FFF2-40B4-BE49-F238E27FC236}">
                <a16:creationId xmlns:a16="http://schemas.microsoft.com/office/drawing/2014/main" id="{65865E10-5E61-C704-6DE3-87DFC9C68249}"/>
              </a:ext>
            </a:extLst>
          </p:cNvPr>
          <p:cNvSpPr txBox="1"/>
          <p:nvPr/>
        </p:nvSpPr>
        <p:spPr>
          <a:xfrm>
            <a:off x="6609617" y="6404866"/>
            <a:ext cx="4937815" cy="369332"/>
          </a:xfrm>
          <a:prstGeom prst="rect">
            <a:avLst/>
          </a:prstGeom>
          <a:noFill/>
        </p:spPr>
        <p:txBody>
          <a:bodyPr wrap="square">
            <a:spAutoFit/>
          </a:bodyPr>
          <a:lstStyle/>
          <a:p>
            <a:r>
              <a:rPr lang="en-US" b="1" dirty="0"/>
              <a:t>https://github.com/yasenstar/self_learning</a:t>
            </a:r>
          </a:p>
        </p:txBody>
      </p:sp>
    </p:spTree>
    <p:extLst>
      <p:ext uri="{BB962C8B-B14F-4D97-AF65-F5344CB8AC3E}">
        <p14:creationId xmlns:p14="http://schemas.microsoft.com/office/powerpoint/2010/main" val="260556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22" presetClass="entr" presetSubtype="8"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20"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Replace Value with a value from Another Column?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4</a:t>
            </a:fld>
            <a:endParaRPr lang="en-US" dirty="0"/>
          </a:p>
        </p:txBody>
      </p:sp>
      <p:pic>
        <p:nvPicPr>
          <p:cNvPr id="13" name="Picture 12"/>
          <p:cNvPicPr>
            <a:picLocks noChangeAspect="1"/>
          </p:cNvPicPr>
          <p:nvPr/>
        </p:nvPicPr>
        <p:blipFill>
          <a:blip r:embed="rId4"/>
          <a:stretch>
            <a:fillRect/>
          </a:stretch>
        </p:blipFill>
        <p:spPr>
          <a:xfrm>
            <a:off x="2751378" y="866999"/>
            <a:ext cx="6044675" cy="1594200"/>
          </a:xfrm>
          <a:prstGeom prst="rect">
            <a:avLst/>
          </a:prstGeom>
          <a:ln>
            <a:noFill/>
          </a:ln>
          <a:effectLst>
            <a:softEdge rad="112500"/>
          </a:effectLst>
        </p:spPr>
      </p:pic>
      <p:pic>
        <p:nvPicPr>
          <p:cNvPr id="2" name="Picture 1">
            <a:extLst>
              <a:ext uri="{FF2B5EF4-FFF2-40B4-BE49-F238E27FC236}">
                <a16:creationId xmlns:a16="http://schemas.microsoft.com/office/drawing/2014/main" id="{A8EE87C8-5113-FA70-30A2-398F3F3F3814}"/>
              </a:ext>
            </a:extLst>
          </p:cNvPr>
          <p:cNvPicPr>
            <a:picLocks noChangeAspect="1"/>
          </p:cNvPicPr>
          <p:nvPr/>
        </p:nvPicPr>
        <p:blipFill>
          <a:blip r:embed="rId5"/>
          <a:stretch>
            <a:fillRect/>
          </a:stretch>
        </p:blipFill>
        <p:spPr>
          <a:xfrm>
            <a:off x="152004" y="6172747"/>
            <a:ext cx="2810500" cy="585267"/>
          </a:xfrm>
          <a:prstGeom prst="rect">
            <a:avLst/>
          </a:prstGeom>
        </p:spPr>
      </p:pic>
      <p:sp>
        <p:nvSpPr>
          <p:cNvPr id="5" name="TextBox 4">
            <a:extLst>
              <a:ext uri="{FF2B5EF4-FFF2-40B4-BE49-F238E27FC236}">
                <a16:creationId xmlns:a16="http://schemas.microsoft.com/office/drawing/2014/main" id="{D85ACAB7-3C48-6F67-365A-D7C29AC5D88D}"/>
              </a:ext>
            </a:extLst>
          </p:cNvPr>
          <p:cNvSpPr txBox="1"/>
          <p:nvPr/>
        </p:nvSpPr>
        <p:spPr>
          <a:xfrm>
            <a:off x="3014441" y="6111683"/>
            <a:ext cx="6846736" cy="646331"/>
          </a:xfrm>
          <a:prstGeom prst="rect">
            <a:avLst/>
          </a:prstGeom>
          <a:noFill/>
        </p:spPr>
        <p:txBody>
          <a:bodyPr wrap="square">
            <a:spAutoFit/>
          </a:bodyPr>
          <a:lstStyle/>
          <a:p>
            <a:r>
              <a:rPr lang="en-US" b="1" dirty="0">
                <a:solidFill>
                  <a:srgbClr val="FFFF00"/>
                </a:solidFill>
              </a:rPr>
              <a:t>Thanks: </a:t>
            </a:r>
            <a:r>
              <a:rPr lang="en-US" b="1" dirty="0">
                <a:solidFill>
                  <a:srgbClr val="FFFF00"/>
                </a:solidFill>
                <a:hlinkClick r:id="rId6"/>
              </a:rPr>
              <a:t>https://wmfexcel.com/2021/09/04/how-to-replace-value-with-a-value-from-another-column-in-power-query/</a:t>
            </a:r>
            <a:endParaRPr lang="en-US" b="1" dirty="0">
              <a:solidFill>
                <a:srgbClr val="FFFF00"/>
              </a:solidFill>
            </a:endParaRPr>
          </a:p>
        </p:txBody>
      </p:sp>
    </p:spTree>
    <p:extLst>
      <p:ext uri="{BB962C8B-B14F-4D97-AF65-F5344CB8AC3E}">
        <p14:creationId xmlns:p14="http://schemas.microsoft.com/office/powerpoint/2010/main" val="366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6230"/>
          </a:xfrm>
        </p:spPr>
        <p:txBody>
          <a:bodyPr/>
          <a:lstStyle/>
          <a:p>
            <a:r>
              <a:rPr lang="en-US" sz="5400" dirty="0"/>
              <a:t>How to input data in Excel using “form”</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5</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068235" y="428625"/>
            <a:ext cx="3171900" cy="257917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6</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input data in Excel using “form”</a:t>
            </a:r>
          </a:p>
        </p:txBody>
      </p:sp>
      <p:sp>
        <p:nvSpPr>
          <p:cNvPr id="5" name="TextBox 4">
            <a:extLst>
              <a:ext uri="{FF2B5EF4-FFF2-40B4-BE49-F238E27FC236}">
                <a16:creationId xmlns:a16="http://schemas.microsoft.com/office/drawing/2014/main" id="{D4928D20-B821-0A6C-441D-54E165074188}"/>
              </a:ext>
            </a:extLst>
          </p:cNvPr>
          <p:cNvSpPr txBox="1"/>
          <p:nvPr/>
        </p:nvSpPr>
        <p:spPr>
          <a:xfrm>
            <a:off x="782424" y="2073897"/>
            <a:ext cx="10162095" cy="3671005"/>
          </a:xfrm>
          <a:prstGeom prst="rect">
            <a:avLst/>
          </a:prstGeom>
          <a:noFill/>
        </p:spPr>
        <p:txBody>
          <a:bodyPr wrap="square" rtlCol="0">
            <a:spAutoFit/>
          </a:bodyPr>
          <a:lstStyle/>
          <a:p>
            <a:pPr marL="342900" indent="-342900">
              <a:lnSpc>
                <a:spcPct val="150000"/>
              </a:lnSpc>
              <a:buFont typeface="+mj-lt"/>
              <a:buAutoNum type="arabicPeriod"/>
            </a:pPr>
            <a:r>
              <a:rPr lang="en-US" sz="4000" dirty="0"/>
              <a:t> Setup / Activate “Form” Function</a:t>
            </a:r>
          </a:p>
          <a:p>
            <a:pPr marL="342900" indent="-342900">
              <a:lnSpc>
                <a:spcPct val="150000"/>
              </a:lnSpc>
              <a:buFont typeface="+mj-lt"/>
              <a:buAutoNum type="arabicPeriod"/>
            </a:pPr>
            <a:r>
              <a:rPr lang="en-US" sz="4000" dirty="0"/>
              <a:t> Add new data</a:t>
            </a:r>
          </a:p>
          <a:p>
            <a:pPr marL="342900" indent="-342900">
              <a:lnSpc>
                <a:spcPct val="150000"/>
              </a:lnSpc>
              <a:buFont typeface="+mj-lt"/>
              <a:buAutoNum type="arabicPeriod"/>
            </a:pPr>
            <a:r>
              <a:rPr lang="en-US" sz="4000" dirty="0"/>
              <a:t> Data view and delete</a:t>
            </a:r>
          </a:p>
          <a:p>
            <a:pPr marL="342900" indent="-342900">
              <a:lnSpc>
                <a:spcPct val="150000"/>
              </a:lnSpc>
              <a:buFont typeface="+mj-lt"/>
              <a:buAutoNum type="arabicPeriod"/>
            </a:pPr>
            <a:r>
              <a:rPr lang="en-US" sz="4000"/>
              <a:t> Data </a:t>
            </a:r>
            <a:r>
              <a:rPr lang="en-US" sz="4000" dirty="0"/>
              <a:t>query base on criteria</a:t>
            </a:r>
          </a:p>
        </p:txBody>
      </p:sp>
    </p:spTree>
    <p:extLst>
      <p:ext uri="{BB962C8B-B14F-4D97-AF65-F5344CB8AC3E}">
        <p14:creationId xmlns:p14="http://schemas.microsoft.com/office/powerpoint/2010/main" val="33035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Learn TEXTSPLIT() Function in Excel</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7</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873237" y="428625"/>
            <a:ext cx="2366898" cy="1924599"/>
          </a:xfrm>
          <a:prstGeom prst="rect">
            <a:avLst/>
          </a:prstGeom>
          <a:ln>
            <a:noFill/>
          </a:ln>
          <a:effectLst>
            <a:softEdge rad="112500"/>
          </a:effectLst>
        </p:spPr>
      </p:pic>
      <p:sp>
        <p:nvSpPr>
          <p:cNvPr id="5" name="TextBox 4">
            <a:extLst>
              <a:ext uri="{FF2B5EF4-FFF2-40B4-BE49-F238E27FC236}">
                <a16:creationId xmlns:a16="http://schemas.microsoft.com/office/drawing/2014/main" id="{375311B2-4B0F-D157-AF12-7A9318CA6923}"/>
              </a:ext>
            </a:extLst>
          </p:cNvPr>
          <p:cNvSpPr txBox="1"/>
          <p:nvPr/>
        </p:nvSpPr>
        <p:spPr>
          <a:xfrm>
            <a:off x="268449" y="6323962"/>
            <a:ext cx="1370888" cy="369332"/>
          </a:xfrm>
          <a:prstGeom prst="rect">
            <a:avLst/>
          </a:prstGeom>
          <a:noFill/>
        </p:spPr>
        <p:txBody>
          <a:bodyPr wrap="none" rtlCol="0">
            <a:spAutoFit/>
          </a:bodyPr>
          <a:lstStyle/>
          <a:p>
            <a:r>
              <a:rPr lang="en-US" dirty="0"/>
              <a:t>2024-01-21</a:t>
            </a:r>
          </a:p>
        </p:txBody>
      </p:sp>
      <p:sp>
        <p:nvSpPr>
          <p:cNvPr id="6" name="TextBox 5">
            <a:extLst>
              <a:ext uri="{FF2B5EF4-FFF2-40B4-BE49-F238E27FC236}">
                <a16:creationId xmlns:a16="http://schemas.microsoft.com/office/drawing/2014/main" id="{C573E5EF-F744-FAA5-8C8A-C5E0ECFD9CC2}"/>
              </a:ext>
            </a:extLst>
          </p:cNvPr>
          <p:cNvSpPr txBox="1"/>
          <p:nvPr/>
        </p:nvSpPr>
        <p:spPr>
          <a:xfrm>
            <a:off x="787425" y="5525609"/>
            <a:ext cx="5757410" cy="369332"/>
          </a:xfrm>
          <a:prstGeom prst="rect">
            <a:avLst/>
          </a:prstGeom>
          <a:noFill/>
        </p:spPr>
        <p:txBody>
          <a:bodyPr wrap="none" rtlCol="0">
            <a:spAutoFit/>
          </a:bodyPr>
          <a:lstStyle/>
          <a:p>
            <a:r>
              <a:rPr lang="en-US" altLang="zh-CN" b="1" dirty="0"/>
              <a:t>GitHub: </a:t>
            </a:r>
            <a:r>
              <a:rPr lang="en-US" b="1" dirty="0">
                <a:hlinkClick r:id="rId6"/>
              </a:rPr>
              <a:t>https://github.com/yasenstar/self_learning</a:t>
            </a:r>
            <a:endParaRPr lang="en-US" b="1" dirty="0"/>
          </a:p>
        </p:txBody>
      </p:sp>
    </p:spTree>
    <p:extLst>
      <p:ext uri="{BB962C8B-B14F-4D97-AF65-F5344CB8AC3E}">
        <p14:creationId xmlns:p14="http://schemas.microsoft.com/office/powerpoint/2010/main" val="24584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462F0-E74B-0301-2C26-5D49AB69DC77}"/>
              </a:ext>
            </a:extLst>
          </p:cNvPr>
          <p:cNvSpPr>
            <a:spLocks noGrp="1"/>
          </p:cNvSpPr>
          <p:nvPr>
            <p:ph type="sldNum" sz="quarter" idx="4"/>
          </p:nvPr>
        </p:nvSpPr>
        <p:spPr/>
        <p:txBody>
          <a:bodyPr/>
          <a:lstStyle/>
          <a:p>
            <a:fld id="{5AE1514C-5E56-4738-A1FF-4B1CFD2A3E36}" type="slidenum">
              <a:rPr lang="en-US" smtClean="0"/>
              <a:t>8</a:t>
            </a:fld>
            <a:endParaRPr lang="en-US" dirty="0"/>
          </a:p>
        </p:txBody>
      </p:sp>
      <p:sp>
        <p:nvSpPr>
          <p:cNvPr id="7" name="Text Placeholder 6">
            <a:extLst>
              <a:ext uri="{FF2B5EF4-FFF2-40B4-BE49-F238E27FC236}">
                <a16:creationId xmlns:a16="http://schemas.microsoft.com/office/drawing/2014/main" id="{AF90A6E4-DE34-4878-4A32-8103BAD82C56}"/>
              </a:ext>
            </a:extLst>
          </p:cNvPr>
          <p:cNvSpPr>
            <a:spLocks noGrp="1"/>
          </p:cNvSpPr>
          <p:nvPr>
            <p:ph type="body" sz="quarter" idx="11"/>
          </p:nvPr>
        </p:nvSpPr>
        <p:spPr>
          <a:xfrm>
            <a:off x="0" y="886120"/>
            <a:ext cx="6096000" cy="5693866"/>
          </a:xfrm>
        </p:spPr>
        <p:txBody>
          <a:bodyPr/>
          <a:lstStyle/>
          <a:p>
            <a:pPr algn="l">
              <a:lnSpc>
                <a:spcPct val="100000"/>
              </a:lnSpc>
            </a:pPr>
            <a:r>
              <a:rPr lang="en-US" sz="2000" dirty="0"/>
              <a:t>Summary: splits text by a given delimiter to an array that spills into multiple cells, rows or columns</a:t>
            </a:r>
          </a:p>
          <a:p>
            <a:pPr algn="l">
              <a:lnSpc>
                <a:spcPct val="100000"/>
              </a:lnSpc>
            </a:pPr>
            <a:r>
              <a:rPr lang="en-US" altLang="zh-CN" sz="2000" dirty="0"/>
              <a:t>Syntax </a:t>
            </a:r>
            <a:r>
              <a:rPr lang="zh-CN" altLang="en-US" sz="2000" dirty="0"/>
              <a:t>语法</a:t>
            </a:r>
            <a:r>
              <a:rPr lang="en-US" altLang="zh-CN" sz="2000" dirty="0"/>
              <a:t>:</a:t>
            </a:r>
          </a:p>
          <a:p>
            <a:pPr algn="l">
              <a:lnSpc>
                <a:spcPct val="100000"/>
              </a:lnSpc>
            </a:pPr>
            <a:r>
              <a:rPr lang="en-US" sz="2000" dirty="0"/>
              <a:t>=TEXTSPLIT(text, </a:t>
            </a:r>
            <a:r>
              <a:rPr lang="en-US" sz="2000" dirty="0" err="1"/>
              <a:t>col_delimiter</a:t>
            </a:r>
            <a:r>
              <a:rPr lang="en-US" sz="2000" dirty="0"/>
              <a:t>, [</a:t>
            </a:r>
            <a:r>
              <a:rPr lang="en-US" sz="2000" dirty="0" err="1"/>
              <a:t>row_delimiter</a:t>
            </a:r>
            <a:r>
              <a:rPr lang="en-US" sz="2000" dirty="0"/>
              <a:t>], [</a:t>
            </a:r>
            <a:r>
              <a:rPr lang="en-US" sz="2000" dirty="0" err="1"/>
              <a:t>ignore_empty</a:t>
            </a:r>
            <a:r>
              <a:rPr lang="en-US" sz="2000" dirty="0"/>
              <a:t>], [</a:t>
            </a:r>
            <a:r>
              <a:rPr lang="en-US" sz="2000" dirty="0" err="1"/>
              <a:t>match_mode</a:t>
            </a:r>
            <a:r>
              <a:rPr lang="en-US" sz="2000" dirty="0"/>
              <a:t>], [</a:t>
            </a:r>
            <a:r>
              <a:rPr lang="en-US" sz="2000" dirty="0" err="1"/>
              <a:t>pad_with</a:t>
            </a:r>
            <a:r>
              <a:rPr lang="en-US" sz="2000" dirty="0"/>
              <a:t>])</a:t>
            </a:r>
          </a:p>
          <a:p>
            <a:pPr marL="285750" indent="-216000" algn="l">
              <a:lnSpc>
                <a:spcPct val="100000"/>
              </a:lnSpc>
              <a:spcAft>
                <a:spcPts val="1800"/>
              </a:spcAft>
              <a:buFont typeface="Arial" panose="020B0604020202020204" pitchFamily="34" charset="0"/>
              <a:buChar char="•"/>
            </a:pPr>
            <a:r>
              <a:rPr lang="en-US" sz="1400" dirty="0"/>
              <a:t>text: the text string to split</a:t>
            </a:r>
          </a:p>
          <a:p>
            <a:pPr marL="285750" indent="-216000" algn="l">
              <a:lnSpc>
                <a:spcPct val="100000"/>
              </a:lnSpc>
              <a:spcAft>
                <a:spcPts val="1800"/>
              </a:spcAft>
              <a:buFont typeface="Arial" panose="020B0604020202020204" pitchFamily="34" charset="0"/>
              <a:buChar char="•"/>
            </a:pPr>
            <a:r>
              <a:rPr lang="en-US" sz="1400" dirty="0" err="1"/>
              <a:t>col_delimiter</a:t>
            </a:r>
            <a:r>
              <a:rPr lang="en-US" sz="1400" dirty="0"/>
              <a:t>: the character(s) to delimit columns</a:t>
            </a:r>
          </a:p>
          <a:p>
            <a:pPr marL="285750" indent="-216000" algn="l">
              <a:lnSpc>
                <a:spcPct val="100000"/>
              </a:lnSpc>
              <a:spcAft>
                <a:spcPts val="1800"/>
              </a:spcAft>
              <a:buFont typeface="Arial" panose="020B0604020202020204" pitchFamily="34" charset="0"/>
              <a:buChar char="•"/>
            </a:pPr>
            <a:r>
              <a:rPr lang="en-US" sz="1400" dirty="0" err="1"/>
              <a:t>row_delimiter</a:t>
            </a:r>
            <a:r>
              <a:rPr lang="en-US" sz="1400" dirty="0"/>
              <a:t>: [optional]</a:t>
            </a:r>
            <a:r>
              <a:rPr lang="zh-CN" altLang="en-US" sz="1400" dirty="0"/>
              <a:t> </a:t>
            </a:r>
            <a:r>
              <a:rPr lang="en-US" altLang="zh-CN" sz="1400" dirty="0"/>
              <a:t>the</a:t>
            </a:r>
            <a:r>
              <a:rPr lang="zh-CN" altLang="en-US" sz="1400" dirty="0"/>
              <a:t> </a:t>
            </a:r>
            <a:r>
              <a:rPr lang="en-US" altLang="zh-CN" sz="1400" dirty="0"/>
              <a:t>character(s)</a:t>
            </a:r>
            <a:r>
              <a:rPr lang="zh-CN" altLang="en-US" sz="1400" dirty="0"/>
              <a:t> </a:t>
            </a:r>
            <a:r>
              <a:rPr lang="en-US" altLang="zh-CN" sz="1400" dirty="0"/>
              <a:t>to</a:t>
            </a:r>
            <a:r>
              <a:rPr lang="zh-CN" altLang="en-US" sz="1400" dirty="0"/>
              <a:t> </a:t>
            </a:r>
            <a:r>
              <a:rPr lang="en-US" altLang="zh-CN" sz="1400" dirty="0"/>
              <a:t>delimit</a:t>
            </a:r>
            <a:r>
              <a:rPr lang="zh-CN" altLang="en-US" sz="1400" dirty="0"/>
              <a:t> </a:t>
            </a:r>
            <a:r>
              <a:rPr lang="en-US" altLang="zh-CN" sz="1400" dirty="0"/>
              <a:t>rows</a:t>
            </a:r>
          </a:p>
          <a:p>
            <a:pPr marL="285750" indent="-216000" algn="l">
              <a:lnSpc>
                <a:spcPct val="100000"/>
              </a:lnSpc>
              <a:spcAft>
                <a:spcPts val="1800"/>
              </a:spcAft>
              <a:buFont typeface="Arial" panose="020B0604020202020204" pitchFamily="34" charset="0"/>
              <a:buChar char="•"/>
            </a:pPr>
            <a:r>
              <a:rPr lang="en-US" sz="1400" dirty="0" err="1"/>
              <a:t>ignore_empty</a:t>
            </a:r>
            <a:r>
              <a:rPr lang="en-US" sz="1400" dirty="0"/>
              <a:t>: [optional] ignore empty values. TRUE = ignore, FALSE = preserve. Default is FALSE</a:t>
            </a:r>
          </a:p>
          <a:p>
            <a:pPr marL="285750" indent="-216000" algn="l">
              <a:lnSpc>
                <a:spcPct val="100000"/>
              </a:lnSpc>
              <a:spcAft>
                <a:spcPts val="1800"/>
              </a:spcAft>
              <a:buFont typeface="Arial" panose="020B0604020202020204" pitchFamily="34" charset="0"/>
              <a:buChar char="•"/>
            </a:pPr>
            <a:r>
              <a:rPr lang="en-US" sz="1400" dirty="0" err="1"/>
              <a:t>match_mode</a:t>
            </a:r>
            <a:r>
              <a:rPr lang="en-US" sz="1400" dirty="0"/>
              <a:t>: [optional] case-sensitivity. 0 = enabled, 1 = disabled. Default is 0</a:t>
            </a:r>
          </a:p>
          <a:p>
            <a:pPr marL="285750" indent="-216000" algn="l">
              <a:lnSpc>
                <a:spcPct val="100000"/>
              </a:lnSpc>
              <a:spcAft>
                <a:spcPts val="1800"/>
              </a:spcAft>
              <a:buFont typeface="Arial" panose="020B0604020202020204" pitchFamily="34" charset="0"/>
              <a:buChar char="•"/>
            </a:pPr>
            <a:r>
              <a:rPr lang="en-US" sz="1400" dirty="0" err="1"/>
              <a:t>pad_with</a:t>
            </a:r>
            <a:r>
              <a:rPr lang="en-US" sz="1400" dirty="0"/>
              <a:t>: [optional] value to pad missing value in 2D arrays.</a:t>
            </a:r>
          </a:p>
        </p:txBody>
      </p:sp>
      <p:sp>
        <p:nvSpPr>
          <p:cNvPr id="9" name="Text Placeholder 8">
            <a:extLst>
              <a:ext uri="{FF2B5EF4-FFF2-40B4-BE49-F238E27FC236}">
                <a16:creationId xmlns:a16="http://schemas.microsoft.com/office/drawing/2014/main" id="{3C7F0519-3D07-F3A7-309B-FA6E1FF567E6}"/>
              </a:ext>
            </a:extLst>
          </p:cNvPr>
          <p:cNvSpPr>
            <a:spLocks noGrp="1"/>
          </p:cNvSpPr>
          <p:nvPr>
            <p:ph type="body" sz="quarter" idx="19"/>
          </p:nvPr>
        </p:nvSpPr>
        <p:spPr>
          <a:xfrm>
            <a:off x="0" y="177849"/>
            <a:ext cx="6096000" cy="590931"/>
          </a:xfrm>
        </p:spPr>
        <p:txBody>
          <a:bodyPr/>
          <a:lstStyle/>
          <a:p>
            <a:r>
              <a:rPr lang="en-US" dirty="0"/>
              <a:t>TEXTSPLIT </a:t>
            </a:r>
            <a:r>
              <a:rPr lang="zh-CN" altLang="en-US" dirty="0"/>
              <a:t>文本拆分</a:t>
            </a:r>
            <a:r>
              <a:rPr lang="en-US" dirty="0"/>
              <a:t> Function</a:t>
            </a:r>
          </a:p>
        </p:txBody>
      </p:sp>
      <p:pic>
        <p:nvPicPr>
          <p:cNvPr id="10" name="图片 1">
            <a:extLst>
              <a:ext uri="{FF2B5EF4-FFF2-40B4-BE49-F238E27FC236}">
                <a16:creationId xmlns:a16="http://schemas.microsoft.com/office/drawing/2014/main" id="{0E541F23-C5D0-56B9-55BD-0E993490568A}"/>
              </a:ext>
            </a:extLst>
          </p:cNvPr>
          <p:cNvPicPr>
            <a:picLocks noChangeAspect="1"/>
          </p:cNvPicPr>
          <p:nvPr>
            <p:custDataLst>
              <p:tags r:id="rId1"/>
            </p:custDataLst>
          </p:nvPr>
        </p:nvPicPr>
        <p:blipFill>
          <a:blip r:embed="rId3"/>
          <a:stretch>
            <a:fillRect/>
          </a:stretch>
        </p:blipFill>
        <p:spPr>
          <a:xfrm>
            <a:off x="11241789" y="7938"/>
            <a:ext cx="950211" cy="772646"/>
          </a:xfrm>
          <a:prstGeom prst="rect">
            <a:avLst/>
          </a:prstGeom>
          <a:ln>
            <a:noFill/>
          </a:ln>
          <a:effectLst>
            <a:softEdge rad="112500"/>
          </a:effectLst>
        </p:spPr>
      </p:pic>
      <p:grpSp>
        <p:nvGrpSpPr>
          <p:cNvPr id="14" name="Group 13">
            <a:extLst>
              <a:ext uri="{FF2B5EF4-FFF2-40B4-BE49-F238E27FC236}">
                <a16:creationId xmlns:a16="http://schemas.microsoft.com/office/drawing/2014/main" id="{15EF4AD5-67BE-68D6-FC5D-F2145B2DD623}"/>
              </a:ext>
            </a:extLst>
          </p:cNvPr>
          <p:cNvGrpSpPr/>
          <p:nvPr/>
        </p:nvGrpSpPr>
        <p:grpSpPr>
          <a:xfrm>
            <a:off x="6174557" y="780584"/>
            <a:ext cx="5778631" cy="5232766"/>
            <a:chOff x="6174557" y="1140642"/>
            <a:chExt cx="5778631" cy="4861855"/>
          </a:xfrm>
        </p:grpSpPr>
        <p:pic>
          <p:nvPicPr>
            <p:cNvPr id="13" name="Picture 12" descr="Blue desert under the sun">
              <a:extLst>
                <a:ext uri="{FF2B5EF4-FFF2-40B4-BE49-F238E27FC236}">
                  <a16:creationId xmlns:a16="http://schemas.microsoft.com/office/drawing/2014/main" id="{CCBB0DAC-0A75-0B70-5BF6-B087BBD32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557" y="1140642"/>
              <a:ext cx="5778631" cy="4861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0395F34-4879-E26E-9D84-CA870112C4E8}"/>
                </a:ext>
              </a:extLst>
            </p:cNvPr>
            <p:cNvSpPr txBox="1"/>
            <p:nvPr/>
          </p:nvSpPr>
          <p:spPr>
            <a:xfrm>
              <a:off x="6710637" y="1200167"/>
              <a:ext cx="4706470" cy="4661158"/>
            </a:xfrm>
            <a:prstGeom prst="rect">
              <a:avLst/>
            </a:prstGeom>
            <a:noFill/>
          </p:spPr>
          <p:txBody>
            <a:bodyPr wrap="square" rtlCol="0">
              <a:spAutoFit/>
            </a:bodyPr>
            <a:lstStyle/>
            <a:p>
              <a:pPr>
                <a:spcAft>
                  <a:spcPts val="1800"/>
                </a:spcAft>
              </a:pPr>
              <a:r>
                <a:rPr lang="en-US" sz="2000" dirty="0"/>
                <a:t>Demo:</a:t>
              </a:r>
            </a:p>
            <a:p>
              <a:pPr marL="342900" indent="-342900">
                <a:spcAft>
                  <a:spcPts val="1800"/>
                </a:spcAft>
                <a:buAutoNum type="arabicPeriod"/>
              </a:pPr>
              <a:r>
                <a:rPr lang="en-US" sz="2000" dirty="0"/>
                <a:t>Delimiter base on column</a:t>
              </a:r>
            </a:p>
            <a:p>
              <a:pPr marL="342900" indent="-342900">
                <a:spcAft>
                  <a:spcPts val="1800"/>
                </a:spcAft>
                <a:buAutoNum type="arabicPeriod"/>
              </a:pPr>
              <a:r>
                <a:rPr lang="en-US" sz="2000" dirty="0"/>
                <a:t>Delimiter base on rows</a:t>
              </a:r>
            </a:p>
            <a:p>
              <a:pPr marL="342900" indent="-342900">
                <a:spcAft>
                  <a:spcPts val="1800"/>
                </a:spcAft>
                <a:buAutoNum type="arabicPeriod"/>
              </a:pPr>
              <a:r>
                <a:rPr lang="en-US" sz="2000" dirty="0"/>
                <a:t>Split base on variable characters (multiple delimiters)</a:t>
              </a:r>
            </a:p>
            <a:p>
              <a:pPr marL="342900" indent="-342900">
                <a:spcAft>
                  <a:spcPts val="1800"/>
                </a:spcAft>
                <a:buAutoNum type="arabicPeriod"/>
              </a:pPr>
              <a:r>
                <a:rPr lang="en-US" altLang="zh-CN" sz="2000" dirty="0"/>
                <a:t>Split in both column and row</a:t>
              </a:r>
            </a:p>
            <a:p>
              <a:pPr marL="342900" indent="-342900">
                <a:spcAft>
                  <a:spcPts val="1800"/>
                </a:spcAft>
                <a:buAutoNum type="arabicPeriod"/>
              </a:pPr>
              <a:r>
                <a:rPr lang="en-US" sz="2000" dirty="0"/>
                <a:t>Ignore empty value</a:t>
              </a:r>
            </a:p>
            <a:p>
              <a:pPr marL="342900" indent="-342900">
                <a:spcAft>
                  <a:spcPts val="1800"/>
                </a:spcAft>
                <a:buAutoNum type="arabicPeriod"/>
              </a:pPr>
              <a:r>
                <a:rPr lang="en-US" sz="2000" dirty="0"/>
                <a:t>Ignore case</a:t>
              </a:r>
            </a:p>
            <a:p>
              <a:pPr marL="342900" indent="-342900">
                <a:spcAft>
                  <a:spcPts val="1800"/>
                </a:spcAft>
                <a:buAutoNum type="arabicPeriod"/>
              </a:pPr>
              <a:r>
                <a:rPr lang="en-US" sz="2000" dirty="0"/>
                <a:t>Match mode</a:t>
              </a:r>
            </a:p>
            <a:p>
              <a:pPr marL="342900" indent="-342900">
                <a:spcAft>
                  <a:spcPts val="1800"/>
                </a:spcAft>
                <a:buAutoNum type="arabicPeriod"/>
              </a:pPr>
              <a:r>
                <a:rPr lang="en-US" sz="2000" dirty="0"/>
                <a:t>Padding</a:t>
              </a:r>
            </a:p>
          </p:txBody>
        </p:sp>
      </p:grpSp>
    </p:spTree>
    <p:extLst>
      <p:ext uri="{BB962C8B-B14F-4D97-AF65-F5344CB8AC3E}">
        <p14:creationId xmlns:p14="http://schemas.microsoft.com/office/powerpoint/2010/main" val="3474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6EF711-67B8-F950-4428-1B44F258DFE1}"/>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475E5290-B1BC-E4C7-5CA2-308506542AB4}"/>
              </a:ext>
            </a:extLst>
          </p:cNvPr>
          <p:cNvSpPr>
            <a:spLocks noGrp="1"/>
          </p:cNvSpPr>
          <p:nvPr>
            <p:ph type="body" sz="quarter" idx="11"/>
          </p:nvPr>
        </p:nvSpPr>
        <p:spPr>
          <a:xfrm>
            <a:off x="304800" y="2353224"/>
            <a:ext cx="7398818" cy="1588127"/>
          </a:xfrm>
        </p:spPr>
        <p:txBody>
          <a:bodyPr/>
          <a:lstStyle/>
          <a:p>
            <a:r>
              <a:rPr lang="en-US" sz="5400" dirty="0"/>
              <a:t>How to Fill Blank Cells with Value Above</a:t>
            </a:r>
          </a:p>
        </p:txBody>
      </p:sp>
      <p:sp>
        <p:nvSpPr>
          <p:cNvPr id="6" name="Slide Number Placeholder 5">
            <a:extLst>
              <a:ext uri="{FF2B5EF4-FFF2-40B4-BE49-F238E27FC236}">
                <a16:creationId xmlns:a16="http://schemas.microsoft.com/office/drawing/2014/main" id="{E4EC75D8-DC3E-0FC7-CC86-4532DEED4023}"/>
              </a:ext>
            </a:extLst>
          </p:cNvPr>
          <p:cNvSpPr>
            <a:spLocks noGrp="1"/>
          </p:cNvSpPr>
          <p:nvPr>
            <p:ph type="sldNum" sz="quarter" idx="4"/>
          </p:nvPr>
        </p:nvSpPr>
        <p:spPr/>
        <p:txBody>
          <a:bodyPr/>
          <a:lstStyle/>
          <a:p>
            <a:fld id="{4997E989-D798-4C62-8E93-3D2D613C2488}" type="slidenum">
              <a:rPr lang="en-US" smtClean="0"/>
              <a:t>9</a:t>
            </a:fld>
            <a:endParaRPr lang="en-US" dirty="0"/>
          </a:p>
        </p:txBody>
      </p:sp>
      <p:pic>
        <p:nvPicPr>
          <p:cNvPr id="7" name="图片 1">
            <a:extLst>
              <a:ext uri="{FF2B5EF4-FFF2-40B4-BE49-F238E27FC236}">
                <a16:creationId xmlns:a16="http://schemas.microsoft.com/office/drawing/2014/main" id="{C4805C0D-1274-BE38-9A8C-D5979E8BEE42}"/>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7B58A9B5-4924-0CFF-50B3-B1455644ADDE}"/>
              </a:ext>
            </a:extLst>
          </p:cNvPr>
          <p:cNvSpPr>
            <a:spLocks noGrp="1"/>
          </p:cNvSpPr>
          <p:nvPr>
            <p:ph type="body" sz="quarter" idx="19"/>
          </p:nvPr>
        </p:nvSpPr>
        <p:spPr>
          <a:xfrm>
            <a:off x="304800" y="1554164"/>
            <a:ext cx="5875734" cy="590931"/>
          </a:xfrm>
        </p:spPr>
        <p:txBody>
          <a:bodyPr/>
          <a:lstStyle/>
          <a:p>
            <a:r>
              <a:rPr lang="en-US" dirty="0"/>
              <a:t>Microsoft Excel</a:t>
            </a:r>
          </a:p>
        </p:txBody>
      </p:sp>
      <p:sp>
        <p:nvSpPr>
          <p:cNvPr id="10" name="TextBox 9">
            <a:extLst>
              <a:ext uri="{FF2B5EF4-FFF2-40B4-BE49-F238E27FC236}">
                <a16:creationId xmlns:a16="http://schemas.microsoft.com/office/drawing/2014/main" id="{C5AD4C81-3A51-BE3F-0B6D-ECDC57920654}"/>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12" name="Picture 11">
            <a:extLst>
              <a:ext uri="{FF2B5EF4-FFF2-40B4-BE49-F238E27FC236}">
                <a16:creationId xmlns:a16="http://schemas.microsoft.com/office/drawing/2014/main" id="{262787AF-9D42-1E39-9B0A-7FE7DF465364}"/>
              </a:ext>
            </a:extLst>
          </p:cNvPr>
          <p:cNvPicPr>
            <a:picLocks noChangeAspect="1"/>
          </p:cNvPicPr>
          <p:nvPr/>
        </p:nvPicPr>
        <p:blipFill>
          <a:blip r:embed="rId4">
            <a:alphaModFix amt="70000"/>
          </a:blip>
          <a:stretch>
            <a:fillRect/>
          </a:stretch>
        </p:blipFill>
        <p:spPr>
          <a:xfrm>
            <a:off x="776904" y="4149480"/>
            <a:ext cx="6231792" cy="2090247"/>
          </a:xfrm>
          <a:prstGeom prst="rect">
            <a:avLst/>
          </a:prstGeom>
        </p:spPr>
      </p:pic>
    </p:spTree>
    <p:extLst>
      <p:ext uri="{BB962C8B-B14F-4D97-AF65-F5344CB8AC3E}">
        <p14:creationId xmlns:p14="http://schemas.microsoft.com/office/powerpoint/2010/main" val="743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I0NDc1NWNjMDQyNWNmYjZmODgzODQ3ZWQ3YTQ0N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0CA71C-6B24-463C-853F-076A02E27CBC}">
  <ds:schemaRefs/>
</ds:datastoreItem>
</file>

<file path=customXml/itemProps2.xml><?xml version="1.0" encoding="utf-8"?>
<ds:datastoreItem xmlns:ds="http://schemas.openxmlformats.org/officeDocument/2006/customXml" ds:itemID="{9D2E6351-E64A-42DD-A554-7DF752222129}">
  <ds:schemaRefs/>
</ds:datastoreItem>
</file>

<file path=customXml/itemProps3.xml><?xml version="1.0" encoding="utf-8"?>
<ds:datastoreItem xmlns:ds="http://schemas.openxmlformats.org/officeDocument/2006/customXml" ds:itemID="{B1C2FF92-1ACE-4D23-9586-85906FF02F9F}">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2877</TotalTime>
  <Words>2250</Words>
  <Application>Microsoft Office PowerPoint</Application>
  <PresentationFormat>Widescreen</PresentationFormat>
  <Paragraphs>189</Paragraphs>
  <Slides>30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 Black</vt:lpstr>
      <vt:lpstr>Calibri</vt:lpstr>
      <vt:lpstr>Segoe UI</vt:lpstr>
      <vt:lpstr>Segoe UI Black</vt:lpstr>
      <vt:lpstr>Segoe UI Semibold</vt:lpstr>
      <vt:lpstr>Segoe UI Semilight</vt:lpstr>
      <vt:lpstr>Wingdings</vt:lpstr>
      <vt:lpstr>Storybuilding Neal Creative</vt:lpstr>
      <vt:lpstr>On-hand Tool Tips 日常工具使用技巧</vt:lpstr>
      <vt:lpstr>How to Customize PowerBI Theme to add your desired fonts</vt:lpstr>
      <vt:lpstr>Step 1, export the default theme  Step 2, Get Theme from Downloaded Power BI Template  Step 3, Check Readiness of Desired Fonts  Step 4, Understand Theme JSON Structure and Customize to Add New Font  Step 5, Import Customized Theme</vt:lpstr>
      <vt:lpstr>How to Replace Value with a value from Another Column?</vt:lpstr>
      <vt:lpstr>How to input data in Excel using “form”</vt:lpstr>
      <vt:lpstr>PowerPoint Presentation</vt:lpstr>
      <vt:lpstr>Learn TEXTSPLIT() Function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two Ontologies in Protégé</vt:lpstr>
      <vt:lpstr>Quick Tutorial on SWRL in Protégé – apply property</vt:lpstr>
      <vt:lpstr>在Protégé创建SWRL规则来添加对象实例的属性值</vt:lpstr>
      <vt:lpstr>使用Protégé建立参考的 家庭成员关系信息图</vt:lpstr>
      <vt:lpstr>Research on SWRL’s transferable rules</vt:lpstr>
      <vt:lpstr>PowerPoint Presentation</vt:lpstr>
      <vt:lpstr>How to Change between Class and Individual in Ontology (Protégé)</vt:lpstr>
      <vt:lpstr>Ontology View on UML Diagrams</vt:lpstr>
      <vt:lpstr>Setup C/C++ Compiler for VS Code behind Firewall</vt:lpstr>
      <vt:lpstr>防火墙后面，如何在VSCODE中安装配置C/C++编译环境</vt:lpstr>
      <vt:lpstr>添加视频片段时如何避免覆盖右面的视频</vt:lpstr>
      <vt:lpstr>How to Prevent Overwriting Right Ripple when Adding New One in middle</vt:lpstr>
      <vt:lpstr>How to Add Transition between Ripples</vt:lpstr>
      <vt:lpstr>如何在视频片段之间添加过场动画？</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Customize PowerBI There to add your desired fonts</dc:title>
  <dc:creator>Zhao Xiaoqi</dc:creator>
  <cp:lastModifiedBy>Xiaoqi Zhao</cp:lastModifiedBy>
  <cp:revision>47</cp:revision>
  <dcterms:created xsi:type="dcterms:W3CDTF">2023-09-05T16:53:00Z</dcterms:created>
  <dcterms:modified xsi:type="dcterms:W3CDTF">2025-11-10T22:30:32Z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2023-09-05T16:58:19Z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e9dd408f-b8fd-4972-9cde-7125b7c676c0</vt:lpwstr>
  </property>
  <property fmtid="{D5CDD505-2E9C-101B-9397-08002B2CF9AE}" pid="9" name="MSIP_Label_19540963-e559-4020-8a90-fe8a502c2801_ContentBits">
    <vt:lpwstr>0</vt:lpwstr>
  </property>
  <property fmtid="{D5CDD505-2E9C-101B-9397-08002B2CF9AE}" pid="10" name="ICV">
    <vt:lpwstr>32814DECDD06427CB47EFDB305ECBE3D_12</vt:lpwstr>
  </property>
  <property fmtid="{D5CDD505-2E9C-101B-9397-08002B2CF9AE}" pid="11" name="KSOProductBuildVer">
    <vt:lpwstr>2052-12.1.0.15990</vt:lpwstr>
  </property>
</Properties>
</file>